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9" r:id="rId3"/>
    <p:sldId id="295" r:id="rId4"/>
    <p:sldId id="308" r:id="rId5"/>
    <p:sldId id="300" r:id="rId6"/>
    <p:sldId id="297" r:id="rId7"/>
    <p:sldId id="296" r:id="rId8"/>
    <p:sldId id="309" r:id="rId9"/>
    <p:sldId id="302" r:id="rId10"/>
    <p:sldId id="270" r:id="rId11"/>
    <p:sldId id="271"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94637" autoAdjust="0"/>
  </p:normalViewPr>
  <p:slideViewPr>
    <p:cSldViewPr>
      <p:cViewPr>
        <p:scale>
          <a:sx n="139" d="100"/>
          <a:sy n="139" d="100"/>
        </p:scale>
        <p:origin x="-880"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122162200"/>
        <c:axId val="-2121823304"/>
      </c:lineChart>
      <c:catAx>
        <c:axId val="-2122162200"/>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2121823304"/>
        <c:crosses val="autoZero"/>
        <c:auto val="0"/>
        <c:lblAlgn val="ctr"/>
        <c:lblOffset val="100"/>
        <c:noMultiLvlLbl val="0"/>
      </c:catAx>
      <c:valAx>
        <c:axId val="-2121823304"/>
        <c:scaling>
          <c:orientation val="minMax"/>
        </c:scaling>
        <c:delete val="0"/>
        <c:axPos val="l"/>
        <c:majorGridlines/>
        <c:numFmt formatCode="_(&quot;$&quot;* #,##0_);_(&quot;$&quot;* \(#,##0\);_(&quot;$&quot;* &quot;-&quot;??_);_(@_)" sourceLinked="1"/>
        <c:majorTickMark val="none"/>
        <c:minorTickMark val="none"/>
        <c:tickLblPos val="nextTo"/>
        <c:spPr>
          <a:ln w="9525">
            <a:noFill/>
          </a:ln>
        </c:spPr>
        <c:crossAx val="-212216220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103647352"/>
        <c:axId val="-2103469416"/>
      </c:lineChart>
      <c:catAx>
        <c:axId val="-2103647352"/>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2103469416"/>
        <c:crosses val="autoZero"/>
        <c:auto val="1"/>
        <c:lblAlgn val="ctr"/>
        <c:lblOffset val="100"/>
        <c:noMultiLvlLbl val="0"/>
      </c:catAx>
      <c:valAx>
        <c:axId val="-2103469416"/>
        <c:scaling>
          <c:orientation val="minMax"/>
        </c:scaling>
        <c:delete val="0"/>
        <c:axPos val="l"/>
        <c:majorGridlines/>
        <c:numFmt formatCode="_(&quot;$&quot;* #,##0_);_(&quot;$&quot;* \(#,##0\);_(&quot;$&quot;* &quot;-&quot;??_);_(@_)" sourceLinked="1"/>
        <c:majorTickMark val="out"/>
        <c:minorTickMark val="none"/>
        <c:tickLblPos val="nextTo"/>
        <c:crossAx val="-2103647352"/>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tree.st/d/how" TargetMode="External"/><Relationship Id="rId4" Type="http://schemas.openxmlformats.org/officeDocument/2006/relationships/hyperlink" Target="http://www.tree.st/mit" TargetMode="External"/><Relationship Id="rId1" Type="http://schemas.openxmlformats.org/officeDocument/2006/relationships/slideLayout" Target="../slideLayouts/slideLayout2.xml"/><Relationship Id="rId2" Type="http://schemas.openxmlformats.org/officeDocument/2006/relationships/hyperlink" Target="http://www.tree.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ounded Rectangle 4"/>
          <p:cNvSpPr/>
          <p:nvPr/>
        </p:nvSpPr>
        <p:spPr>
          <a:xfrm>
            <a:off x="4267200" y="3581400"/>
            <a:ext cx="28956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sp>
        <p:nvSpPr>
          <p:cNvPr id="10" name="TextBox 9"/>
          <p:cNvSpPr txBox="1"/>
          <p:nvPr/>
        </p:nvSpPr>
        <p:spPr>
          <a:xfrm>
            <a:off x="533400" y="5436513"/>
            <a:ext cx="4622680" cy="430887"/>
          </a:xfrm>
          <a:prstGeom prst="rect">
            <a:avLst/>
          </a:prstGeom>
          <a:noFill/>
        </p:spPr>
        <p:txBody>
          <a:bodyPr wrap="none" rtlCol="0">
            <a:spAutoFit/>
          </a:bodyPr>
          <a:lstStyle/>
          <a:p>
            <a:r>
              <a:rPr lang="en-US" sz="2200" b="1" dirty="0" smtClean="0">
                <a:solidFill>
                  <a:schemeClr val="bg1"/>
                </a:solidFill>
              </a:rPr>
              <a:t>Social </a:t>
            </a:r>
            <a:r>
              <a:rPr lang="en-US" sz="2200" b="1" dirty="0" smtClean="0">
                <a:solidFill>
                  <a:schemeClr val="bg1"/>
                </a:solidFill>
              </a:rPr>
              <a:t>discovery tool for organizations</a:t>
            </a:r>
            <a:endParaRPr lang="en-US" sz="2200" b="1" dirty="0">
              <a:solidFill>
                <a:schemeClr val="bg1"/>
              </a:solidFill>
            </a:endParaRPr>
          </a:p>
        </p:txBody>
      </p:sp>
      <p:pic>
        <p:nvPicPr>
          <p:cNvPr id="11" name="Picture 10"/>
          <p:cNvPicPr>
            <a:picLocks noChangeAspect="1"/>
          </p:cNvPicPr>
          <p:nvPr/>
        </p:nvPicPr>
        <p:blipFill>
          <a:blip r:embed="rId3"/>
          <a:stretch>
            <a:fillRect/>
          </a:stretch>
        </p:blipFill>
        <p:spPr>
          <a:xfrm>
            <a:off x="5982810" y="4343400"/>
            <a:ext cx="304800" cy="304800"/>
          </a:xfrm>
          <a:prstGeom prst="rect">
            <a:avLst/>
          </a:prstGeom>
        </p:spPr>
      </p:pic>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6482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8600" y="2433425"/>
            <a:ext cx="1583937" cy="276999"/>
          </a:xfrm>
          <a:prstGeom prst="rect">
            <a:avLst/>
          </a:prstGeom>
          <a:noFill/>
        </p:spPr>
        <p:txBody>
          <a:bodyPr wrap="none" rtlCol="0">
            <a:spAutoFit/>
          </a:bodyPr>
          <a:lstStyle/>
          <a:p>
            <a:r>
              <a:rPr lang="en-US" sz="1200" b="1" dirty="0" smtClean="0">
                <a:solidFill>
                  <a:schemeClr val="bg1">
                    <a:lumMod val="50000"/>
                  </a:schemeClr>
                </a:solidFill>
              </a:rPr>
              <a:t>POTENTIALLY DIRECT</a:t>
            </a:r>
            <a:endParaRPr lang="en-US" sz="1200" b="1" dirty="0">
              <a:solidFill>
                <a:schemeClr val="bg1">
                  <a:lumMod val="50000"/>
                </a:schemeClr>
              </a:solidFill>
            </a:endParaRPr>
          </a:p>
        </p:txBody>
      </p:sp>
      <p:sp>
        <p:nvSpPr>
          <p:cNvPr id="2" name="TextBox 1"/>
          <p:cNvSpPr txBox="1"/>
          <p:nvPr/>
        </p:nvSpPr>
        <p:spPr>
          <a:xfrm>
            <a:off x="533400" y="2728078"/>
            <a:ext cx="3429000" cy="1107996"/>
          </a:xfrm>
          <a:prstGeom prst="rect">
            <a:avLst/>
          </a:prstGeom>
          <a:noFill/>
        </p:spPr>
        <p:txBody>
          <a:bodyPr wrap="square" rtlCol="0">
            <a:spAutoFit/>
          </a:bodyPr>
          <a:lstStyle/>
          <a:p>
            <a:r>
              <a:rPr lang="en-US" dirty="0" err="1" smtClean="0"/>
              <a:t>Ark.com</a:t>
            </a:r>
            <a:endParaRPr lang="en-US" dirty="0"/>
          </a:p>
          <a:p>
            <a:r>
              <a:rPr lang="en-US" sz="1200" dirty="0" smtClean="0"/>
              <a:t>Consumer social discoverability tool, combines Facebook and LinkedIn data in a search engine</a:t>
            </a:r>
          </a:p>
          <a:p>
            <a:r>
              <a:rPr lang="en-US" sz="1200" dirty="0" smtClean="0"/>
              <a:t>Series A $4M (2011)</a:t>
            </a:r>
            <a:endParaRPr lang="en-US" sz="1200" dirty="0"/>
          </a:p>
          <a:p>
            <a:endParaRPr lang="en-US" sz="1200" dirty="0"/>
          </a:p>
        </p:txBody>
      </p:sp>
      <p:sp>
        <p:nvSpPr>
          <p:cNvPr id="20" name="TextBox 19"/>
          <p:cNvSpPr txBox="1"/>
          <p:nvPr/>
        </p:nvSpPr>
        <p:spPr>
          <a:xfrm>
            <a:off x="533400" y="4955738"/>
            <a:ext cx="3429000" cy="1292662"/>
          </a:xfrm>
          <a:prstGeom prst="rect">
            <a:avLst/>
          </a:prstGeom>
          <a:noFill/>
        </p:spPr>
        <p:txBody>
          <a:bodyPr wrap="square" rtlCol="0">
            <a:spAutoFit/>
          </a:bodyPr>
          <a:lstStyle/>
          <a:p>
            <a:r>
              <a:rPr lang="en-US" dirty="0" err="1" smtClean="0"/>
              <a:t>LinkedIn.com</a:t>
            </a:r>
            <a:endParaRPr lang="en-US" dirty="0"/>
          </a:p>
          <a:p>
            <a:r>
              <a:rPr lang="en-US" sz="1200" dirty="0" smtClean="0"/>
              <a:t>Contains a professional social discoverability feature, monetization requires search engine to have limited usage to most users</a:t>
            </a:r>
          </a:p>
          <a:p>
            <a:endParaRPr lang="en-US" sz="1200" dirty="0"/>
          </a:p>
          <a:p>
            <a:r>
              <a:rPr lang="en-US" sz="1200" dirty="0" smtClean="0"/>
              <a:t>Among others…</a:t>
            </a:r>
          </a:p>
        </p:txBody>
      </p:sp>
      <p:sp>
        <p:nvSpPr>
          <p:cNvPr id="21" name="TextBox 20"/>
          <p:cNvSpPr txBox="1"/>
          <p:nvPr/>
        </p:nvSpPr>
        <p:spPr>
          <a:xfrm>
            <a:off x="258410" y="4691418"/>
            <a:ext cx="787395" cy="276999"/>
          </a:xfrm>
          <a:prstGeom prst="rect">
            <a:avLst/>
          </a:prstGeom>
          <a:noFill/>
        </p:spPr>
        <p:txBody>
          <a:bodyPr wrap="none" rtlCol="0">
            <a:spAutoFit/>
          </a:bodyPr>
          <a:lstStyle/>
          <a:p>
            <a:r>
              <a:rPr lang="en-US" sz="1200" b="1" dirty="0" smtClean="0">
                <a:solidFill>
                  <a:schemeClr val="bg1">
                    <a:lumMod val="50000"/>
                  </a:schemeClr>
                </a:solidFill>
              </a:rPr>
              <a:t>INDIRECT</a:t>
            </a:r>
            <a:endParaRPr lang="en-US" sz="1200" b="1" dirty="0">
              <a:solidFill>
                <a:schemeClr val="bg1">
                  <a:lumMod val="50000"/>
                </a:schemeClr>
              </a:solidFill>
            </a:endParaRPr>
          </a:p>
        </p:txBody>
      </p:sp>
      <p:sp>
        <p:nvSpPr>
          <p:cNvPr id="22" name="TextBox 21"/>
          <p:cNvSpPr txBox="1"/>
          <p:nvPr/>
        </p:nvSpPr>
        <p:spPr>
          <a:xfrm>
            <a:off x="228600" y="1622820"/>
            <a:ext cx="646331" cy="276999"/>
          </a:xfrm>
          <a:prstGeom prst="rect">
            <a:avLst/>
          </a:prstGeom>
          <a:noFill/>
        </p:spPr>
        <p:txBody>
          <a:bodyPr wrap="none" rtlCol="0">
            <a:spAutoFit/>
          </a:bodyPr>
          <a:lstStyle/>
          <a:p>
            <a:r>
              <a:rPr lang="en-US" sz="1200" b="1" dirty="0" smtClean="0">
                <a:solidFill>
                  <a:schemeClr val="bg1">
                    <a:lumMod val="50000"/>
                  </a:schemeClr>
                </a:solidFill>
              </a:rPr>
              <a:t>DIRECT</a:t>
            </a:r>
            <a:endParaRPr lang="en-US" sz="1200" b="1" dirty="0">
              <a:solidFill>
                <a:schemeClr val="bg1">
                  <a:lumMod val="50000"/>
                </a:schemeClr>
              </a:solidFill>
            </a:endParaRPr>
          </a:p>
        </p:txBody>
      </p:sp>
      <p:sp>
        <p:nvSpPr>
          <p:cNvPr id="24" name="TextBox 23"/>
          <p:cNvSpPr txBox="1"/>
          <p:nvPr/>
        </p:nvSpPr>
        <p:spPr>
          <a:xfrm>
            <a:off x="533400" y="1927620"/>
            <a:ext cx="3276600" cy="369332"/>
          </a:xfrm>
          <a:prstGeom prst="rect">
            <a:avLst/>
          </a:prstGeom>
          <a:noFill/>
        </p:spPr>
        <p:txBody>
          <a:bodyPr wrap="square" rtlCol="0">
            <a:spAutoFit/>
          </a:bodyPr>
          <a:lstStyle/>
          <a:p>
            <a:r>
              <a:rPr lang="en-US" dirty="0" smtClean="0"/>
              <a:t>N/A</a:t>
            </a:r>
            <a:endParaRPr lang="en-US" sz="1200" dirty="0"/>
          </a:p>
        </p:txBody>
      </p:sp>
      <p:sp>
        <p:nvSpPr>
          <p:cNvPr id="25" name="TextBox 24"/>
          <p:cNvSpPr txBox="1"/>
          <p:nvPr/>
        </p:nvSpPr>
        <p:spPr>
          <a:xfrm>
            <a:off x="533400" y="3651408"/>
            <a:ext cx="3429000" cy="923330"/>
          </a:xfrm>
          <a:prstGeom prst="rect">
            <a:avLst/>
          </a:prstGeom>
          <a:noFill/>
        </p:spPr>
        <p:txBody>
          <a:bodyPr wrap="square" rtlCol="0">
            <a:spAutoFit/>
          </a:bodyPr>
          <a:lstStyle/>
          <a:p>
            <a:r>
              <a:rPr lang="en-US" dirty="0" err="1" smtClean="0"/>
              <a:t>Yammer.com</a:t>
            </a:r>
            <a:endParaRPr lang="en-US" dirty="0"/>
          </a:p>
          <a:p>
            <a:r>
              <a:rPr lang="en-US" sz="1200" dirty="0" smtClean="0"/>
              <a:t>Requires infrastructure changes to gather micro-level qualities for each client and a search tool to create discoverability feature</a:t>
            </a:r>
          </a:p>
        </p:txBody>
      </p:sp>
      <p:sp>
        <p:nvSpPr>
          <p:cNvPr id="29" name="TextBox 28"/>
          <p:cNvSpPr txBox="1"/>
          <p:nvPr/>
        </p:nvSpPr>
        <p:spPr>
          <a:xfrm>
            <a:off x="582827" y="685800"/>
            <a:ext cx="2922373" cy="769441"/>
          </a:xfrm>
          <a:prstGeom prst="rect">
            <a:avLst/>
          </a:prstGeom>
          <a:noFill/>
          <a:effectLst/>
        </p:spPr>
        <p:txBody>
          <a:bodyPr wrap="square" rtlCol="0">
            <a:spAutoFit/>
          </a:bodyPr>
          <a:lstStyle/>
          <a:p>
            <a:pPr algn="ctr"/>
            <a:r>
              <a:rPr lang="en-US" sz="2000" b="1" dirty="0" smtClean="0">
                <a:solidFill>
                  <a:schemeClr val="bg1"/>
                </a:solidFill>
              </a:rPr>
              <a:t>Competition</a:t>
            </a:r>
          </a:p>
          <a:p>
            <a:pPr algn="ctr"/>
            <a:r>
              <a:rPr lang="en-US" sz="1200" b="1" i="1" dirty="0" smtClean="0">
                <a:solidFill>
                  <a:schemeClr val="bg1"/>
                </a:solidFill>
              </a:rPr>
              <a:t>For professional discoverability only</a:t>
            </a:r>
          </a:p>
          <a:p>
            <a:pPr algn="ctr"/>
            <a:r>
              <a:rPr lang="en-US" sz="1200" b="1" i="1" dirty="0" smtClean="0">
                <a:solidFill>
                  <a:schemeClr val="bg1"/>
                </a:solidFill>
              </a:rPr>
              <a:t>Negligible for other industries</a:t>
            </a:r>
            <a:endParaRPr lang="en-US" sz="1200" b="1" i="1" dirty="0">
              <a:solidFill>
                <a:schemeClr val="bg1"/>
              </a:solidFill>
            </a:endParaRPr>
          </a:p>
        </p:txBody>
      </p:sp>
      <p:sp>
        <p:nvSpPr>
          <p:cNvPr id="31" name="TextBox 30"/>
          <p:cNvSpPr txBox="1"/>
          <p:nvPr/>
        </p:nvSpPr>
        <p:spPr>
          <a:xfrm>
            <a:off x="4876801" y="685800"/>
            <a:ext cx="3352800" cy="892552"/>
          </a:xfrm>
          <a:prstGeom prst="rect">
            <a:avLst/>
          </a:prstGeom>
          <a:noFill/>
          <a:effectLst/>
        </p:spPr>
        <p:txBody>
          <a:bodyPr wrap="square" rtlCol="0">
            <a:spAutoFit/>
          </a:bodyPr>
          <a:lstStyle/>
          <a:p>
            <a:pPr algn="ctr"/>
            <a:r>
              <a:rPr lang="en-US" sz="2000" b="1" dirty="0" smtClean="0">
                <a:solidFill>
                  <a:schemeClr val="bg1"/>
                </a:solidFill>
              </a:rPr>
              <a:t>Monetization, LV, and Scale</a:t>
            </a:r>
          </a:p>
          <a:p>
            <a:pPr algn="ctr"/>
            <a:r>
              <a:rPr lang="en-US" sz="1200" b="1" i="1" dirty="0" smtClean="0">
                <a:solidFill>
                  <a:schemeClr val="bg1"/>
                </a:solidFill>
              </a:rPr>
              <a:t>Appendix A</a:t>
            </a:r>
          </a:p>
          <a:p>
            <a:pPr algn="ctr"/>
            <a:endParaRPr lang="en-US" sz="2000" dirty="0">
              <a:solidFill>
                <a:schemeClr val="bg1"/>
              </a:solidFill>
            </a:endParaRPr>
          </a:p>
        </p:txBody>
      </p:sp>
      <p:sp>
        <p:nvSpPr>
          <p:cNvPr id="38" name="TextBox 37"/>
          <p:cNvSpPr txBox="1"/>
          <p:nvPr/>
        </p:nvSpPr>
        <p:spPr>
          <a:xfrm>
            <a:off x="4724400" y="1737478"/>
            <a:ext cx="1206355" cy="276999"/>
          </a:xfrm>
          <a:prstGeom prst="rect">
            <a:avLst/>
          </a:prstGeom>
          <a:noFill/>
        </p:spPr>
        <p:txBody>
          <a:bodyPr wrap="none" rtlCol="0">
            <a:spAutoFit/>
          </a:bodyPr>
          <a:lstStyle/>
          <a:p>
            <a:r>
              <a:rPr lang="en-US" sz="1200" b="1" dirty="0" smtClean="0">
                <a:solidFill>
                  <a:schemeClr val="bg1">
                    <a:lumMod val="50000"/>
                  </a:schemeClr>
                </a:solidFill>
              </a:rPr>
              <a:t>MONETIZATION</a:t>
            </a:r>
            <a:endParaRPr lang="en-US" sz="1200" b="1" dirty="0">
              <a:solidFill>
                <a:schemeClr val="bg1">
                  <a:lumMod val="50000"/>
                </a:schemeClr>
              </a:solidFill>
            </a:endParaRPr>
          </a:p>
        </p:txBody>
      </p:sp>
      <p:sp>
        <p:nvSpPr>
          <p:cNvPr id="39" name="TextBox 38"/>
          <p:cNvSpPr txBox="1"/>
          <p:nvPr/>
        </p:nvSpPr>
        <p:spPr>
          <a:xfrm>
            <a:off x="5029200" y="2015727"/>
            <a:ext cx="3429000" cy="830997"/>
          </a:xfrm>
          <a:prstGeom prst="rect">
            <a:avLst/>
          </a:prstGeom>
          <a:noFill/>
        </p:spPr>
        <p:txBody>
          <a:bodyPr wrap="square" rtlCol="0">
            <a:spAutoFit/>
          </a:bodyPr>
          <a:lstStyle/>
          <a:p>
            <a:r>
              <a:rPr lang="en-US" sz="1200" dirty="0" smtClean="0"/>
              <a:t>Initially pure-play B2B </a:t>
            </a:r>
            <a:r>
              <a:rPr lang="en-US" sz="1200" dirty="0" err="1" smtClean="0"/>
              <a:t>SaaS</a:t>
            </a:r>
            <a:r>
              <a:rPr lang="en-US" sz="1200" dirty="0" smtClean="0"/>
              <a:t> model, later will add on-premise solution for enterprises, followed by public facing </a:t>
            </a:r>
            <a:r>
              <a:rPr lang="en-US" sz="1200" dirty="0" err="1" smtClean="0"/>
              <a:t>Tree.st</a:t>
            </a:r>
            <a:r>
              <a:rPr lang="en-US" sz="1200" dirty="0" smtClean="0"/>
              <a:t> communities for niche-populations using an advertisement model</a:t>
            </a:r>
            <a:endParaRPr lang="en-US" sz="1200" dirty="0"/>
          </a:p>
        </p:txBody>
      </p:sp>
      <p:sp>
        <p:nvSpPr>
          <p:cNvPr id="40" name="TextBox 39"/>
          <p:cNvSpPr txBox="1"/>
          <p:nvPr/>
        </p:nvSpPr>
        <p:spPr>
          <a:xfrm>
            <a:off x="4724400" y="2975549"/>
            <a:ext cx="1222886" cy="276999"/>
          </a:xfrm>
          <a:prstGeom prst="rect">
            <a:avLst/>
          </a:prstGeom>
          <a:noFill/>
        </p:spPr>
        <p:txBody>
          <a:bodyPr wrap="none" rtlCol="0">
            <a:spAutoFit/>
          </a:bodyPr>
          <a:lstStyle/>
          <a:p>
            <a:r>
              <a:rPr lang="en-US" sz="1200" b="1" dirty="0" smtClean="0">
                <a:solidFill>
                  <a:schemeClr val="bg1">
                    <a:lumMod val="50000"/>
                  </a:schemeClr>
                </a:solidFill>
              </a:rPr>
              <a:t>LIFETIME VALUE</a:t>
            </a:r>
            <a:endParaRPr lang="en-US" sz="1200" b="1" dirty="0">
              <a:solidFill>
                <a:schemeClr val="bg1">
                  <a:lumMod val="50000"/>
                </a:schemeClr>
              </a:solidFill>
            </a:endParaRPr>
          </a:p>
        </p:txBody>
      </p:sp>
      <p:sp>
        <p:nvSpPr>
          <p:cNvPr id="41" name="TextBox 40"/>
          <p:cNvSpPr txBox="1"/>
          <p:nvPr/>
        </p:nvSpPr>
        <p:spPr>
          <a:xfrm>
            <a:off x="5029200" y="3204149"/>
            <a:ext cx="3429000" cy="1200329"/>
          </a:xfrm>
          <a:prstGeom prst="rect">
            <a:avLst/>
          </a:prstGeom>
          <a:noFill/>
        </p:spPr>
        <p:txBody>
          <a:bodyPr wrap="square" rtlCol="0">
            <a:spAutoFit/>
          </a:bodyPr>
          <a:lstStyle/>
          <a:p>
            <a:r>
              <a:rPr lang="en-US" sz="1200" dirty="0" smtClean="0"/>
              <a:t>We expect customer lifetime value to be high since </a:t>
            </a:r>
            <a:r>
              <a:rPr lang="en-US" sz="1200" dirty="0" err="1" smtClean="0"/>
              <a:t>Tree.st</a:t>
            </a:r>
            <a:r>
              <a:rPr lang="en-US" sz="1200" dirty="0" smtClean="0"/>
              <a:t> collects micro-level qualities not available anywhere else. Though customer has data ownership, the </a:t>
            </a:r>
            <a:r>
              <a:rPr lang="en-US" sz="1200" dirty="0" err="1" smtClean="0"/>
              <a:t>Tree.st</a:t>
            </a:r>
            <a:r>
              <a:rPr lang="en-US" sz="1200" dirty="0" smtClean="0"/>
              <a:t> data structure and intellectual property makes it impractical for customer use</a:t>
            </a:r>
            <a:endParaRPr lang="en-US" sz="1200" dirty="0"/>
          </a:p>
        </p:txBody>
      </p:sp>
      <p:sp>
        <p:nvSpPr>
          <p:cNvPr id="42" name="TextBox 41"/>
          <p:cNvSpPr txBox="1"/>
          <p:nvPr/>
        </p:nvSpPr>
        <p:spPr>
          <a:xfrm>
            <a:off x="4724400" y="4487881"/>
            <a:ext cx="572242" cy="276999"/>
          </a:xfrm>
          <a:prstGeom prst="rect">
            <a:avLst/>
          </a:prstGeom>
          <a:noFill/>
        </p:spPr>
        <p:txBody>
          <a:bodyPr wrap="none" rtlCol="0">
            <a:spAutoFit/>
          </a:bodyPr>
          <a:lstStyle/>
          <a:p>
            <a:r>
              <a:rPr lang="en-US" sz="1200" b="1" dirty="0" smtClean="0">
                <a:solidFill>
                  <a:schemeClr val="bg1">
                    <a:lumMod val="50000"/>
                  </a:schemeClr>
                </a:solidFill>
              </a:rPr>
              <a:t>SCALE</a:t>
            </a:r>
            <a:endParaRPr lang="en-US" sz="1200" b="1" dirty="0">
              <a:solidFill>
                <a:schemeClr val="bg1">
                  <a:lumMod val="50000"/>
                </a:schemeClr>
              </a:solidFill>
            </a:endParaRPr>
          </a:p>
        </p:txBody>
      </p:sp>
      <p:sp>
        <p:nvSpPr>
          <p:cNvPr id="43" name="TextBox 42"/>
          <p:cNvSpPr txBox="1"/>
          <p:nvPr/>
        </p:nvSpPr>
        <p:spPr>
          <a:xfrm>
            <a:off x="5029200" y="4792681"/>
            <a:ext cx="3429000" cy="830997"/>
          </a:xfrm>
          <a:prstGeom prst="rect">
            <a:avLst/>
          </a:prstGeom>
          <a:noFill/>
        </p:spPr>
        <p:txBody>
          <a:bodyPr wrap="square" rtlCol="0">
            <a:spAutoFit/>
          </a:bodyPr>
          <a:lstStyle/>
          <a:p>
            <a:r>
              <a:rPr lang="en-US" sz="1200" dirty="0" smtClean="0"/>
              <a:t>Given the decentralized nature of the engineering behind </a:t>
            </a:r>
            <a:r>
              <a:rPr lang="en-US" sz="1200" dirty="0" err="1" smtClean="0"/>
              <a:t>Tree.st</a:t>
            </a:r>
            <a:r>
              <a:rPr lang="en-US" sz="1200" dirty="0" smtClean="0"/>
              <a:t> – scalability is not a problem. Most initial capital will be used for sales and marketing after customer acquisition validation is complete</a:t>
            </a:r>
            <a:endParaRPr lang="en-US" sz="1200" dirty="0"/>
          </a:p>
        </p:txBody>
      </p:sp>
      <p:sp>
        <p:nvSpPr>
          <p:cNvPr id="44"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a:solidFill>
                  <a:schemeClr val="tx1">
                    <a:lumMod val="65000"/>
                    <a:lumOff val="35000"/>
                  </a:schemeClr>
                </a:solidFill>
              </a:rPr>
              <a:t>/ Competition &amp; </a:t>
            </a:r>
            <a:r>
              <a:rPr lang="en-US" sz="2000" b="1" dirty="0" smtClean="0">
                <a:solidFill>
                  <a:schemeClr val="tx1">
                    <a:lumMod val="65000"/>
                    <a:lumOff val="35000"/>
                  </a:schemeClr>
                </a:solidFill>
              </a:rPr>
              <a:t>Monetization</a:t>
            </a:r>
          </a:p>
        </p:txBody>
      </p:sp>
      <p:sp>
        <p:nvSpPr>
          <p:cNvPr id="46" name="TextBox 45"/>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1990337" y="6019800"/>
            <a:ext cx="2133600" cy="1066800"/>
          </a:xfrm>
          <a:prstGeom prst="rect">
            <a:avLst/>
          </a:prstGeom>
        </p:spPr>
      </p:pic>
      <p:pic>
        <p:nvPicPr>
          <p:cNvPr id="37" name="Picture 36"/>
          <p:cNvPicPr>
            <a:picLocks noChangeAspect="1"/>
          </p:cNvPicPr>
          <p:nvPr/>
        </p:nvPicPr>
        <p:blipFill>
          <a:blip r:embed="rId2"/>
          <a:stretch>
            <a:fillRect/>
          </a:stretch>
        </p:blipFill>
        <p:spPr>
          <a:xfrm>
            <a:off x="3819137" y="6019800"/>
            <a:ext cx="2133600" cy="1066800"/>
          </a:xfrm>
          <a:prstGeom prst="rect">
            <a:avLst/>
          </a:prstGeom>
        </p:spPr>
      </p:pic>
      <p:pic>
        <p:nvPicPr>
          <p:cNvPr id="38" name="Picture 37"/>
          <p:cNvPicPr>
            <a:picLocks noChangeAspect="1"/>
          </p:cNvPicPr>
          <p:nvPr/>
        </p:nvPicPr>
        <p:blipFill>
          <a:blip r:embed="rId2"/>
          <a:stretch>
            <a:fillRect/>
          </a:stretch>
        </p:blipFill>
        <p:spPr>
          <a:xfrm>
            <a:off x="5943600" y="6019800"/>
            <a:ext cx="2133600" cy="1066800"/>
          </a:xfrm>
          <a:prstGeom prst="rect">
            <a:avLst/>
          </a:prstGeom>
        </p:spPr>
      </p:pic>
      <p:pic>
        <p:nvPicPr>
          <p:cNvPr id="39" name="Picture 38"/>
          <p:cNvPicPr>
            <a:picLocks noChangeAspect="1"/>
          </p:cNvPicPr>
          <p:nvPr/>
        </p:nvPicPr>
        <p:blipFill>
          <a:blip r:embed="rId2"/>
          <a:stretch>
            <a:fillRect/>
          </a:stretch>
        </p:blipFill>
        <p:spPr>
          <a:xfrm>
            <a:off x="7696200" y="6019800"/>
            <a:ext cx="2133600" cy="1066800"/>
          </a:xfrm>
          <a:prstGeom prst="rect">
            <a:avLst/>
          </a:prstGeom>
        </p:spPr>
      </p:pic>
      <p:pic>
        <p:nvPicPr>
          <p:cNvPr id="6" name="Picture 5"/>
          <p:cNvPicPr>
            <a:picLocks noChangeAspect="1"/>
          </p:cNvPicPr>
          <p:nvPr/>
        </p:nvPicPr>
        <p:blipFill>
          <a:blip r:embed="rId2"/>
          <a:stretch>
            <a:fillRect/>
          </a:stretch>
        </p:blipFill>
        <p:spPr>
          <a:xfrm>
            <a:off x="-152400" y="6019800"/>
            <a:ext cx="2133600" cy="1066800"/>
          </a:xfrm>
          <a:prstGeom prst="rect">
            <a:avLst/>
          </a:prstGeom>
        </p:spPr>
      </p:pic>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Team</a:t>
            </a:r>
            <a:endParaRPr lang="en-US" sz="2000" b="1" dirty="0">
              <a:solidFill>
                <a:schemeClr val="tx1">
                  <a:lumMod val="65000"/>
                  <a:lumOff val="35000"/>
                </a:schemeClr>
              </a:solidFill>
            </a:endParaRPr>
          </a:p>
        </p:txBody>
      </p:sp>
      <p:pic>
        <p:nvPicPr>
          <p:cNvPr id="2" name="Picture 1"/>
          <p:cNvPicPr>
            <a:picLocks noChangeAspect="1"/>
          </p:cNvPicPr>
          <p:nvPr/>
        </p:nvPicPr>
        <p:blipFill>
          <a:blip r:embed="rId3"/>
          <a:stretch>
            <a:fillRect/>
          </a:stretch>
        </p:blipFill>
        <p:spPr>
          <a:xfrm rot="507408">
            <a:off x="457200" y="1016449"/>
            <a:ext cx="1497380" cy="1371600"/>
          </a:xfrm>
          <a:prstGeom prst="rect">
            <a:avLst/>
          </a:prstGeom>
        </p:spPr>
      </p:pic>
      <p:sp>
        <p:nvSpPr>
          <p:cNvPr id="8" name="TextBox 7"/>
          <p:cNvSpPr txBox="1"/>
          <p:nvPr/>
        </p:nvSpPr>
        <p:spPr>
          <a:xfrm rot="507408">
            <a:off x="381000" y="2388049"/>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rot="507408">
            <a:off x="320278" y="2624906"/>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Technology</a:t>
            </a:r>
          </a:p>
        </p:txBody>
      </p:sp>
      <p:sp>
        <p:nvSpPr>
          <p:cNvPr id="3" name="TextBox 2"/>
          <p:cNvSpPr txBox="1"/>
          <p:nvPr/>
        </p:nvSpPr>
        <p:spPr>
          <a:xfrm rot="507408">
            <a:off x="2133600" y="1092649"/>
            <a:ext cx="2438400" cy="1938992"/>
          </a:xfrm>
          <a:prstGeom prst="rect">
            <a:avLst/>
          </a:prstGeom>
          <a:noFill/>
        </p:spPr>
        <p:txBody>
          <a:bodyPr wrap="square" rtlCol="0">
            <a:spAutoFit/>
          </a:bodyPr>
          <a:lstStyle/>
          <a:p>
            <a:r>
              <a:rPr lang="en-US" sz="1200" dirty="0" smtClean="0">
                <a:solidFill>
                  <a:schemeClr val="tx1">
                    <a:lumMod val="75000"/>
                    <a:lumOff val="25000"/>
                  </a:schemeClr>
                </a:solidFill>
              </a:rPr>
              <a:t>UC </a:t>
            </a:r>
            <a:r>
              <a:rPr lang="en-US" sz="1200" dirty="0">
                <a:solidFill>
                  <a:schemeClr val="tx1">
                    <a:lumMod val="75000"/>
                    <a:lumOff val="25000"/>
                  </a:schemeClr>
                </a:solidFill>
              </a:rPr>
              <a:t>Berkeley Bioengineer/CS; </a:t>
            </a:r>
            <a:r>
              <a:rPr lang="en-US" sz="1200" dirty="0" smtClean="0">
                <a:solidFill>
                  <a:schemeClr val="tx1">
                    <a:lumMod val="75000"/>
                    <a:lumOff val="25000"/>
                  </a:schemeClr>
                </a:solidFill>
              </a:rPr>
              <a:t>Co</a:t>
            </a:r>
            <a:r>
              <a:rPr lang="en-US" sz="1200" dirty="0">
                <a:solidFill>
                  <a:schemeClr val="tx1">
                    <a:lumMod val="75000"/>
                    <a:lumOff val="25000"/>
                  </a:schemeClr>
                </a:solidFill>
              </a:rPr>
              <a:t>-founded startups in high school with profits of $</a:t>
            </a:r>
            <a:r>
              <a:rPr lang="en-US" sz="1200" dirty="0" smtClean="0">
                <a:solidFill>
                  <a:schemeClr val="tx1">
                    <a:lumMod val="75000"/>
                    <a:lumOff val="25000"/>
                  </a:schemeClr>
                </a:solidFill>
              </a:rPr>
              <a:t>200K per year; </a:t>
            </a:r>
            <a:r>
              <a:rPr lang="en-US" sz="1200" dirty="0">
                <a:solidFill>
                  <a:schemeClr val="tx1">
                    <a:lumMod val="75000"/>
                    <a:lumOff val="25000"/>
                  </a:schemeClr>
                </a:solidFill>
              </a:rPr>
              <a:t>First employee of startup with $4M Series A, </a:t>
            </a:r>
            <a:r>
              <a:rPr lang="en-US" sz="1200" dirty="0" smtClean="0">
                <a:solidFill>
                  <a:schemeClr val="tx1">
                    <a:lumMod val="75000"/>
                    <a:lumOff val="25000"/>
                  </a:schemeClr>
                </a:solidFill>
              </a:rPr>
              <a:t>startup </a:t>
            </a:r>
            <a:r>
              <a:rPr lang="en-US" sz="1200" dirty="0">
                <a:solidFill>
                  <a:schemeClr val="tx1">
                    <a:lumMod val="75000"/>
                    <a:lumOff val="25000"/>
                  </a:schemeClr>
                </a:solidFill>
              </a:rPr>
              <a:t>raised $22.5M in Series B. Lead software engineer for </a:t>
            </a:r>
            <a:r>
              <a:rPr lang="en-US" sz="1200" dirty="0">
                <a:solidFill>
                  <a:schemeClr val="tx1">
                    <a:lumMod val="75000"/>
                    <a:lumOff val="25000"/>
                  </a:schemeClr>
                </a:solidFill>
              </a:rPr>
              <a:t>l</a:t>
            </a:r>
            <a:r>
              <a:rPr lang="en-US" sz="1200" dirty="0" smtClean="0">
                <a:solidFill>
                  <a:schemeClr val="tx1">
                    <a:lumMod val="75000"/>
                    <a:lumOff val="25000"/>
                  </a:schemeClr>
                </a:solidFill>
              </a:rPr>
              <a:t>arge</a:t>
            </a:r>
            <a:r>
              <a:rPr lang="en-US" sz="1200" dirty="0">
                <a:solidFill>
                  <a:schemeClr val="tx1">
                    <a:lumMod val="75000"/>
                    <a:lumOff val="25000"/>
                  </a:schemeClr>
                </a:solidFill>
              </a:rPr>
              <a:t>-data genomic </a:t>
            </a:r>
            <a:r>
              <a:rPr lang="en-US" sz="1200" dirty="0" smtClean="0">
                <a:solidFill>
                  <a:schemeClr val="tx1">
                    <a:lumMod val="75000"/>
                    <a:lumOff val="25000"/>
                  </a:schemeClr>
                </a:solidFill>
              </a:rPr>
              <a:t>projects </a:t>
            </a:r>
            <a:r>
              <a:rPr lang="en-US" sz="1200" dirty="0">
                <a:solidFill>
                  <a:schemeClr val="tx1">
                    <a:lumMod val="75000"/>
                    <a:lumOff val="25000"/>
                  </a:schemeClr>
                </a:solidFill>
              </a:rPr>
              <a:t>with the DOE at </a:t>
            </a:r>
            <a:r>
              <a:rPr lang="en-US" sz="1200" dirty="0" smtClean="0">
                <a:solidFill>
                  <a:schemeClr val="tx1">
                    <a:lumMod val="75000"/>
                    <a:lumOff val="25000"/>
                  </a:schemeClr>
                </a:solidFill>
              </a:rPr>
              <a:t>LLNL. </a:t>
            </a:r>
            <a:r>
              <a:rPr lang="en-US" sz="1200" dirty="0">
                <a:solidFill>
                  <a:schemeClr val="tx1">
                    <a:lumMod val="75000"/>
                    <a:lumOff val="25000"/>
                  </a:schemeClr>
                </a:solidFill>
              </a:rPr>
              <a:t>MIT Sloan MBA 2013.</a:t>
            </a:r>
          </a:p>
          <a:p>
            <a:endParaRPr lang="en-US" sz="1200" dirty="0">
              <a:solidFill>
                <a:schemeClr val="tx1">
                  <a:lumMod val="75000"/>
                  <a:lumOff val="25000"/>
                </a:schemeClr>
              </a:solidFill>
            </a:endParaRPr>
          </a:p>
        </p:txBody>
      </p:sp>
      <p:sp>
        <p:nvSpPr>
          <p:cNvPr id="17" name="TextBox 16"/>
          <p:cNvSpPr txBox="1"/>
          <p:nvPr/>
        </p:nvSpPr>
        <p:spPr>
          <a:xfrm rot="462901">
            <a:off x="7447347" y="2334039"/>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rot="462901">
            <a:off x="7371147" y="262400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p>
        </p:txBody>
      </p:sp>
      <p:sp>
        <p:nvSpPr>
          <p:cNvPr id="20" name="TextBox 19"/>
          <p:cNvSpPr txBox="1"/>
          <p:nvPr/>
        </p:nvSpPr>
        <p:spPr>
          <a:xfrm rot="462901">
            <a:off x="5110784" y="1450013"/>
            <a:ext cx="2514600" cy="1384995"/>
          </a:xfrm>
          <a:prstGeom prst="rect">
            <a:avLst/>
          </a:prstGeom>
          <a:noFill/>
        </p:spPr>
        <p:txBody>
          <a:bodyPr wrap="square" rtlCol="0">
            <a:spAutoFit/>
          </a:bodyPr>
          <a:lstStyle/>
          <a:p>
            <a:r>
              <a:rPr lang="en-US" sz="1200" dirty="0" smtClean="0">
                <a:solidFill>
                  <a:srgbClr val="404040"/>
                </a:solidFill>
              </a:rPr>
              <a:t>Northwestern </a:t>
            </a:r>
            <a:r>
              <a:rPr lang="en-US" sz="1200" dirty="0">
                <a:solidFill>
                  <a:srgbClr val="404040"/>
                </a:solidFill>
              </a:rPr>
              <a:t>University/Industrial Engineering; </a:t>
            </a:r>
            <a:r>
              <a:rPr lang="en-US" sz="1200" dirty="0" smtClean="0">
                <a:solidFill>
                  <a:srgbClr val="404040"/>
                </a:solidFill>
              </a:rPr>
              <a:t>4yrs corporate </a:t>
            </a:r>
            <a:r>
              <a:rPr lang="en-US" sz="1200" dirty="0">
                <a:solidFill>
                  <a:srgbClr val="404040"/>
                </a:solidFill>
              </a:rPr>
              <a:t>banking </a:t>
            </a:r>
            <a:r>
              <a:rPr lang="en-US" sz="1200" dirty="0" smtClean="0">
                <a:solidFill>
                  <a:srgbClr val="404040"/>
                </a:solidFill>
              </a:rPr>
              <a:t>at HSBC </a:t>
            </a:r>
            <a:r>
              <a:rPr lang="en-US" sz="1200" dirty="0">
                <a:solidFill>
                  <a:srgbClr val="404040"/>
                </a:solidFill>
              </a:rPr>
              <a:t>Bank </a:t>
            </a:r>
            <a:r>
              <a:rPr lang="en-US" sz="1200" dirty="0" smtClean="0">
                <a:solidFill>
                  <a:srgbClr val="404040"/>
                </a:solidFill>
              </a:rPr>
              <a:t>in </a:t>
            </a:r>
            <a:r>
              <a:rPr lang="en-US" sz="1200" dirty="0">
                <a:solidFill>
                  <a:srgbClr val="404040"/>
                </a:solidFill>
              </a:rPr>
              <a:t>the chemicals </a:t>
            </a:r>
            <a:r>
              <a:rPr lang="en-US" sz="1200" dirty="0" smtClean="0">
                <a:solidFill>
                  <a:srgbClr val="404040"/>
                </a:solidFill>
              </a:rPr>
              <a:t>sector</a:t>
            </a:r>
            <a:r>
              <a:rPr lang="en-US" sz="1200" dirty="0">
                <a:solidFill>
                  <a:srgbClr val="404040"/>
                </a:solidFill>
              </a:rPr>
              <a:t>. Co-</a:t>
            </a:r>
            <a:r>
              <a:rPr lang="en-US" sz="1200" dirty="0" smtClean="0">
                <a:solidFill>
                  <a:srgbClr val="404040"/>
                </a:solidFill>
              </a:rPr>
              <a:t>founder of </a:t>
            </a:r>
            <a:r>
              <a:rPr lang="en-US" sz="1200" dirty="0">
                <a:solidFill>
                  <a:srgbClr val="404040"/>
                </a:solidFill>
              </a:rPr>
              <a:t>an investment partnership with former Northwestern </a:t>
            </a:r>
            <a:r>
              <a:rPr lang="en-US" sz="1200" dirty="0" smtClean="0">
                <a:solidFill>
                  <a:srgbClr val="404040"/>
                </a:solidFill>
              </a:rPr>
              <a:t>professor. </a:t>
            </a:r>
            <a:r>
              <a:rPr lang="en-US" sz="1200" dirty="0">
                <a:solidFill>
                  <a:srgbClr val="404040"/>
                </a:solidFill>
              </a:rPr>
              <a:t>MIT Sloan MBA 2014</a:t>
            </a:r>
          </a:p>
        </p:txBody>
      </p:sp>
      <p:sp>
        <p:nvSpPr>
          <p:cNvPr id="29" name="TextBox 28"/>
          <p:cNvSpPr txBox="1"/>
          <p:nvPr/>
        </p:nvSpPr>
        <p:spPr>
          <a:xfrm rot="21202886">
            <a:off x="527012" y="4870932"/>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rot="21202886">
            <a:off x="527012" y="514681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Strategy</a:t>
            </a:r>
          </a:p>
        </p:txBody>
      </p:sp>
      <p:sp>
        <p:nvSpPr>
          <p:cNvPr id="31" name="TextBox 30"/>
          <p:cNvSpPr txBox="1"/>
          <p:nvPr/>
        </p:nvSpPr>
        <p:spPr>
          <a:xfrm rot="21202886">
            <a:off x="2203412" y="3575532"/>
            <a:ext cx="2362200" cy="1569660"/>
          </a:xfrm>
          <a:prstGeom prst="rect">
            <a:avLst/>
          </a:prstGeom>
          <a:noFill/>
        </p:spPr>
        <p:txBody>
          <a:bodyPr wrap="square" rtlCol="0">
            <a:spAutoFit/>
          </a:bodyPr>
          <a:lstStyle/>
          <a:p>
            <a:r>
              <a:rPr lang="en-US" sz="1200" dirty="0" smtClean="0">
                <a:solidFill>
                  <a:srgbClr val="404040"/>
                </a:solidFill>
              </a:rPr>
              <a:t>MIT </a:t>
            </a:r>
            <a:r>
              <a:rPr lang="en-US" sz="1200" dirty="0">
                <a:solidFill>
                  <a:srgbClr val="404040"/>
                </a:solidFill>
              </a:rPr>
              <a:t>Sloan Fellow '13, Lawyer, LL.M</a:t>
            </a:r>
            <a:r>
              <a:rPr lang="en-US" sz="1200" dirty="0" smtClean="0">
                <a:solidFill>
                  <a:srgbClr val="404040"/>
                </a:solidFill>
              </a:rPr>
              <a:t>. Established </a:t>
            </a:r>
            <a:r>
              <a:rPr lang="en-US" sz="1200" dirty="0">
                <a:solidFill>
                  <a:srgbClr val="404040"/>
                </a:solidFill>
              </a:rPr>
              <a:t>and led the legal department of an international media representative; managed business and contractual negotiations with high-tech startups; developed e-business initiatives.</a:t>
            </a:r>
          </a:p>
        </p:txBody>
      </p:sp>
      <p:pic>
        <p:nvPicPr>
          <p:cNvPr id="14" name="Picture 13"/>
          <p:cNvPicPr>
            <a:picLocks noChangeAspect="1"/>
          </p:cNvPicPr>
          <p:nvPr/>
        </p:nvPicPr>
        <p:blipFill>
          <a:blip r:embed="rId4"/>
          <a:stretch>
            <a:fillRect/>
          </a:stretch>
        </p:blipFill>
        <p:spPr>
          <a:xfrm rot="173684">
            <a:off x="7499361" y="1016498"/>
            <a:ext cx="1221149" cy="1221149"/>
          </a:xfrm>
          <a:prstGeom prst="rect">
            <a:avLst/>
          </a:prstGeom>
        </p:spPr>
      </p:pic>
      <p:pic>
        <p:nvPicPr>
          <p:cNvPr id="19" name="Picture 18"/>
          <p:cNvPicPr>
            <a:picLocks noChangeAspect="1"/>
          </p:cNvPicPr>
          <p:nvPr/>
        </p:nvPicPr>
        <p:blipFill>
          <a:blip r:embed="rId5"/>
          <a:stretch>
            <a:fillRect/>
          </a:stretch>
        </p:blipFill>
        <p:spPr>
          <a:xfrm rot="978282">
            <a:off x="728140" y="3584790"/>
            <a:ext cx="1295400" cy="1295400"/>
          </a:xfrm>
          <a:prstGeom prst="rect">
            <a:avLst/>
          </a:prstGeom>
        </p:spPr>
      </p:pic>
      <p:pic>
        <p:nvPicPr>
          <p:cNvPr id="32" name="Picture 31"/>
          <p:cNvPicPr>
            <a:picLocks noChangeAspect="1"/>
          </p:cNvPicPr>
          <p:nvPr/>
        </p:nvPicPr>
        <p:blipFill>
          <a:blip r:embed="rId6"/>
          <a:stretch>
            <a:fillRect/>
          </a:stretch>
        </p:blipFill>
        <p:spPr>
          <a:xfrm rot="5994815">
            <a:off x="8400505" y="1442109"/>
            <a:ext cx="304800" cy="304800"/>
          </a:xfrm>
          <a:prstGeom prst="rect">
            <a:avLst/>
          </a:prstGeom>
        </p:spPr>
      </p:pic>
      <p:pic>
        <p:nvPicPr>
          <p:cNvPr id="33" name="Picture 32"/>
          <p:cNvPicPr>
            <a:picLocks noChangeAspect="1"/>
          </p:cNvPicPr>
          <p:nvPr/>
        </p:nvPicPr>
        <p:blipFill>
          <a:blip r:embed="rId6"/>
          <a:stretch>
            <a:fillRect/>
          </a:stretch>
        </p:blipFill>
        <p:spPr>
          <a:xfrm>
            <a:off x="1066800" y="838200"/>
            <a:ext cx="304800" cy="304800"/>
          </a:xfrm>
          <a:prstGeom prst="rect">
            <a:avLst/>
          </a:prstGeom>
        </p:spPr>
      </p:pic>
      <p:pic>
        <p:nvPicPr>
          <p:cNvPr id="34" name="Picture 33"/>
          <p:cNvPicPr>
            <a:picLocks noChangeAspect="1"/>
          </p:cNvPicPr>
          <p:nvPr/>
        </p:nvPicPr>
        <p:blipFill>
          <a:blip r:embed="rId6"/>
          <a:stretch>
            <a:fillRect/>
          </a:stretch>
        </p:blipFill>
        <p:spPr>
          <a:xfrm rot="19042630">
            <a:off x="596341" y="4171870"/>
            <a:ext cx="304800" cy="304800"/>
          </a:xfrm>
          <a:prstGeom prst="rect">
            <a:avLst/>
          </a:prstGeom>
        </p:spPr>
      </p:pic>
      <p:pic>
        <p:nvPicPr>
          <p:cNvPr id="35" name="Picture 34"/>
          <p:cNvPicPr>
            <a:picLocks noChangeAspect="1"/>
          </p:cNvPicPr>
          <p:nvPr/>
        </p:nvPicPr>
        <p:blipFill>
          <a:blip r:embed="rId6"/>
          <a:stretch>
            <a:fillRect/>
          </a:stretch>
        </p:blipFill>
        <p:spPr>
          <a:xfrm rot="16917971">
            <a:off x="7495887" y="1267113"/>
            <a:ext cx="304800" cy="304800"/>
          </a:xfrm>
          <a:prstGeom prst="rect">
            <a:avLst/>
          </a:prstGeom>
        </p:spPr>
      </p:pic>
      <p:sp>
        <p:nvSpPr>
          <p:cNvPr id="52" name="TextBox 5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21" name="TextBox 20"/>
          <p:cNvSpPr txBox="1"/>
          <p:nvPr/>
        </p:nvSpPr>
        <p:spPr>
          <a:xfrm rot="462901">
            <a:off x="6355857" y="4551588"/>
            <a:ext cx="1860471" cy="323165"/>
          </a:xfrm>
          <a:prstGeom prst="rect">
            <a:avLst/>
          </a:prstGeom>
          <a:noFill/>
          <a:effectLst/>
        </p:spPr>
        <p:txBody>
          <a:bodyPr wrap="square" rtlCol="0">
            <a:spAutoFit/>
          </a:bodyPr>
          <a:lstStyle/>
          <a:p>
            <a:pPr algn="ctr"/>
            <a:r>
              <a:rPr lang="en-US" sz="1500" b="1" dirty="0" smtClean="0"/>
              <a:t>Alexander Romanov</a:t>
            </a:r>
            <a:endParaRPr lang="en-US" sz="1500" b="1" dirty="0" smtClean="0"/>
          </a:p>
        </p:txBody>
      </p:sp>
      <p:sp>
        <p:nvSpPr>
          <p:cNvPr id="23" name="TextBox 22"/>
          <p:cNvSpPr txBox="1"/>
          <p:nvPr/>
        </p:nvSpPr>
        <p:spPr>
          <a:xfrm rot="462901">
            <a:off x="6585980" y="483380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H@ck3r</a:t>
            </a:r>
            <a:endParaRPr lang="en-US" sz="1500" dirty="0" smtClean="0">
              <a:solidFill>
                <a:schemeClr val="bg1">
                  <a:lumMod val="50000"/>
                </a:schemeClr>
              </a:solidFill>
            </a:endParaRPr>
          </a:p>
        </p:txBody>
      </p:sp>
      <p:sp>
        <p:nvSpPr>
          <p:cNvPr id="24" name="TextBox 23"/>
          <p:cNvSpPr txBox="1"/>
          <p:nvPr/>
        </p:nvSpPr>
        <p:spPr>
          <a:xfrm rot="306978">
            <a:off x="5992111" y="3310132"/>
            <a:ext cx="2514600" cy="1200329"/>
          </a:xfrm>
          <a:prstGeom prst="rect">
            <a:avLst/>
          </a:prstGeom>
          <a:noFill/>
        </p:spPr>
        <p:txBody>
          <a:bodyPr wrap="square" rtlCol="0">
            <a:spAutoFit/>
          </a:bodyPr>
          <a:lstStyle/>
          <a:p>
            <a:r>
              <a:rPr lang="en-US" sz="1200" dirty="0">
                <a:solidFill>
                  <a:srgbClr val="404040"/>
                </a:solidFill>
              </a:rPr>
              <a:t>University of Colorado/Aerospace, led a nine member engineering test team, managed quality assurance for Azerbaijan's first satellite, ran three satellite launch campaigns" sales/</a:t>
            </a:r>
            <a:r>
              <a:rPr lang="en-US" sz="1200" dirty="0" smtClean="0">
                <a:solidFill>
                  <a:srgbClr val="404040"/>
                </a:solidFill>
              </a:rPr>
              <a:t>operations. MIT Sloan LGO MBA 2013</a:t>
            </a:r>
            <a:endParaRPr lang="en-US" sz="1200" dirty="0">
              <a:solidFill>
                <a:srgbClr val="404040"/>
              </a:solidFill>
            </a:endParaRPr>
          </a:p>
        </p:txBody>
      </p:sp>
      <p:pic>
        <p:nvPicPr>
          <p:cNvPr id="26" name="Picture 25"/>
          <p:cNvPicPr>
            <a:picLocks noChangeAspect="1"/>
          </p:cNvPicPr>
          <p:nvPr/>
        </p:nvPicPr>
        <p:blipFill>
          <a:blip r:embed="rId6"/>
          <a:stretch>
            <a:fillRect/>
          </a:stretch>
        </p:blipFill>
        <p:spPr>
          <a:xfrm rot="21117377">
            <a:off x="5887226" y="4467103"/>
            <a:ext cx="304800" cy="304800"/>
          </a:xfrm>
          <a:prstGeom prst="rect">
            <a:avLst/>
          </a:prstGeom>
        </p:spPr>
      </p:pic>
      <p:pic>
        <p:nvPicPr>
          <p:cNvPr id="4" name="Picture 3"/>
          <p:cNvPicPr>
            <a:picLocks noChangeAspect="1"/>
          </p:cNvPicPr>
          <p:nvPr/>
        </p:nvPicPr>
        <p:blipFill>
          <a:blip r:embed="rId7"/>
          <a:stretch>
            <a:fillRect/>
          </a:stretch>
        </p:blipFill>
        <p:spPr>
          <a:xfrm>
            <a:off x="5010928" y="4595391"/>
            <a:ext cx="1348209" cy="1348209"/>
          </a:xfrm>
          <a:prstGeom prst="rect">
            <a:avLst/>
          </a:prstGeom>
        </p:spPr>
      </p:pic>
    </p:spTree>
    <p:extLst>
      <p:ext uri="{BB962C8B-B14F-4D97-AF65-F5344CB8AC3E}">
        <p14:creationId xmlns:p14="http://schemas.microsoft.com/office/powerpoint/2010/main" val="1723335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9" name="Rounded Rectangle 8"/>
          <p:cNvSpPr/>
          <p:nvPr/>
        </p:nvSpPr>
        <p:spPr>
          <a:xfrm>
            <a:off x="3962400" y="2590800"/>
            <a:ext cx="44958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7924800" y="3276600"/>
            <a:ext cx="304800" cy="304800"/>
          </a:xfrm>
          <a:prstGeom prst="rect">
            <a:avLst/>
          </a:prstGeom>
        </p:spPr>
      </p:pic>
      <p:sp>
        <p:nvSpPr>
          <p:cNvPr id="12" name="TextBox 1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A – </a:t>
            </a:r>
            <a:r>
              <a:rPr lang="en-US" sz="2000" b="1" dirty="0" smtClean="0">
                <a:solidFill>
                  <a:schemeClr val="tx1">
                    <a:lumMod val="65000"/>
                    <a:lumOff val="35000"/>
                  </a:schemeClr>
                </a:solidFill>
              </a:rPr>
              <a:t>Data Gathering</a:t>
            </a:r>
            <a:endParaRPr lang="en-US" sz="2000" b="1" dirty="0">
              <a:solidFill>
                <a:schemeClr val="tx1">
                  <a:lumMod val="65000"/>
                  <a:lumOff val="35000"/>
                </a:schemeClr>
              </a:solidFill>
            </a:endParaRPr>
          </a:p>
        </p:txBody>
      </p:sp>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609600"/>
            <a:ext cx="6780463" cy="4809220"/>
          </a:xfrm>
          <a:prstGeom prst="rect">
            <a:avLst/>
          </a:prstGeom>
        </p:spPr>
      </p:pic>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2" name="Rectangle 1"/>
          <p:cNvSpPr/>
          <p:nvPr/>
        </p:nvSpPr>
        <p:spPr>
          <a:xfrm>
            <a:off x="1143000" y="5562600"/>
            <a:ext cx="6858000" cy="954107"/>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B – People Finder</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609600"/>
            <a:ext cx="6787407" cy="4762586"/>
          </a:xfrm>
          <a:prstGeom prst="rect">
            <a:avLst/>
          </a:prstGeom>
        </p:spPr>
      </p:pic>
      <p:sp>
        <p:nvSpPr>
          <p:cNvPr id="3" name="Rectangle 2"/>
          <p:cNvSpPr/>
          <p:nvPr/>
        </p:nvSpPr>
        <p:spPr>
          <a:xfrm>
            <a:off x="7086600" y="478335"/>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C – Smart Groups</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609600"/>
            <a:ext cx="6797332" cy="4711044"/>
          </a:xfrm>
          <a:prstGeom prst="rect">
            <a:avLst/>
          </a:prstGeom>
        </p:spPr>
      </p:pic>
      <p:sp>
        <p:nvSpPr>
          <p:cNvPr id="5" name="Rectangle 4"/>
          <p:cNvSpPr/>
          <p:nvPr/>
        </p:nvSpPr>
        <p:spPr>
          <a:xfrm>
            <a:off x="1143000" y="5486400"/>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D – Shared Feed</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609600"/>
            <a:ext cx="6824448" cy="4693064"/>
          </a:xfrm>
          <a:prstGeom prst="rect">
            <a:avLst/>
          </a:prstGeom>
        </p:spPr>
      </p:pic>
      <p:sp>
        <p:nvSpPr>
          <p:cNvPr id="5" name="Rectangle 4"/>
          <p:cNvSpPr/>
          <p:nvPr/>
        </p:nvSpPr>
        <p:spPr>
          <a:xfrm>
            <a:off x="1143000" y="54864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685800"/>
            <a:ext cx="8763000" cy="4648200"/>
          </a:xfrm>
          <a:prstGeom prst="rect">
            <a:avLst/>
          </a:prstGeom>
          <a:gradFill>
            <a:gsLst>
              <a:gs pos="41000">
                <a:schemeClr val="accent1">
                  <a:shade val="93000"/>
                  <a:satMod val="130000"/>
                  <a:alpha val="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76200"/>
            <a:ext cx="44958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Appendix E - Financials</a:t>
            </a:r>
            <a:endParaRPr lang="en-US" sz="2000" b="1" dirty="0">
              <a:solidFill>
                <a:schemeClr val="tx1">
                  <a:lumMod val="65000"/>
                  <a:lumOff val="35000"/>
                </a:schemeClr>
              </a:solidFill>
            </a:endParaRPr>
          </a:p>
        </p:txBody>
      </p:sp>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85800" y="914400"/>
            <a:ext cx="7848600" cy="2015936"/>
          </a:xfrm>
          <a:prstGeom prst="rect">
            <a:avLst/>
          </a:prstGeom>
          <a:noFill/>
        </p:spPr>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spend capital early on in marketing and sales. Given our projections, </a:t>
            </a:r>
            <a:r>
              <a:rPr lang="en-US" sz="2500" dirty="0" err="1" smtClean="0"/>
              <a:t>Tree.st</a:t>
            </a:r>
            <a:r>
              <a:rPr lang="en-US" sz="2500" dirty="0" smtClean="0"/>
              <a:t> will have early stage financials similar to LinkedIn and Microsoft</a:t>
            </a:r>
          </a:p>
        </p:txBody>
      </p:sp>
      <p:sp>
        <p:nvSpPr>
          <p:cNvPr id="9" name="TextBox 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1606143"/>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1. Why </a:t>
            </a:r>
            <a:r>
              <a:rPr lang="en-US" sz="1400" b="1" dirty="0">
                <a:solidFill>
                  <a:schemeClr val="tx1">
                    <a:lumMod val="65000"/>
                    <a:lumOff val="35000"/>
                  </a:schemeClr>
                </a:solidFill>
              </a:rPr>
              <a:t>Social Discovery?</a:t>
            </a:r>
          </a:p>
        </p:txBody>
      </p:sp>
      <p:sp>
        <p:nvSpPr>
          <p:cNvPr id="2" name="TextBox 1"/>
          <p:cNvSpPr txBox="1"/>
          <p:nvPr/>
        </p:nvSpPr>
        <p:spPr>
          <a:xfrm>
            <a:off x="533400" y="0"/>
            <a:ext cx="7696200" cy="1323439"/>
          </a:xfrm>
          <a:prstGeom prst="rect">
            <a:avLst/>
          </a:prstGeom>
          <a:noFill/>
        </p:spPr>
        <p:txBody>
          <a:bodyPr wrap="square" rtlCol="0">
            <a:spAutoFit/>
          </a:bodyPr>
          <a:lstStyle/>
          <a:p>
            <a:r>
              <a:rPr lang="en-US" sz="8000" dirty="0" smtClean="0">
                <a:solidFill>
                  <a:schemeClr val="bg1">
                    <a:lumMod val="75000"/>
                  </a:schemeClr>
                </a:solidFill>
              </a:rPr>
              <a:t>Contents</a:t>
            </a:r>
            <a:endParaRPr lang="en-US" sz="8000" dirty="0">
              <a:solidFill>
                <a:schemeClr val="bg1">
                  <a:lumMod val="75000"/>
                </a:schemeClr>
              </a:solidFill>
            </a:endParaRPr>
          </a:p>
        </p:txBody>
      </p:sp>
      <p:sp>
        <p:nvSpPr>
          <p:cNvPr id="4" name="Rectangle 3"/>
          <p:cNvSpPr/>
          <p:nvPr/>
        </p:nvSpPr>
        <p:spPr>
          <a:xfrm>
            <a:off x="4495800" y="2133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2. Problem </a:t>
            </a:r>
            <a:r>
              <a:rPr lang="en-US" sz="1400" b="1" dirty="0">
                <a:solidFill>
                  <a:schemeClr val="tx1">
                    <a:lumMod val="65000"/>
                    <a:lumOff val="35000"/>
                  </a:schemeClr>
                </a:solidFill>
              </a:rPr>
              <a:t>Summary</a:t>
            </a:r>
          </a:p>
        </p:txBody>
      </p:sp>
      <p:sp>
        <p:nvSpPr>
          <p:cNvPr id="6" name="Rectangle 5"/>
          <p:cNvSpPr/>
          <p:nvPr/>
        </p:nvSpPr>
        <p:spPr>
          <a:xfrm>
            <a:off x="4495800" y="32095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4</a:t>
            </a:r>
            <a:r>
              <a:rPr lang="en-US" sz="1400" b="1" dirty="0" smtClean="0">
                <a:solidFill>
                  <a:schemeClr val="tx1">
                    <a:lumMod val="65000"/>
                    <a:lumOff val="35000"/>
                  </a:schemeClr>
                </a:solidFill>
              </a:rPr>
              <a:t>. Competitive Edge – Professional Networks</a:t>
            </a:r>
            <a:endParaRPr lang="en-US" sz="1400" dirty="0" smtClean="0">
              <a:solidFill>
                <a:schemeClr val="tx1"/>
              </a:solidFill>
              <a:latin typeface="Arial"/>
              <a:cs typeface="Arial"/>
            </a:endParaRPr>
          </a:p>
        </p:txBody>
      </p:sp>
      <p:sp>
        <p:nvSpPr>
          <p:cNvPr id="7" name="Rectangle 6"/>
          <p:cNvSpPr/>
          <p:nvPr/>
        </p:nvSpPr>
        <p:spPr>
          <a:xfrm>
            <a:off x="4495800" y="2667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3</a:t>
            </a:r>
            <a:r>
              <a:rPr lang="en-US" sz="1400" b="1" dirty="0" smtClean="0">
                <a:solidFill>
                  <a:schemeClr val="tx1">
                    <a:lumMod val="65000"/>
                    <a:lumOff val="35000"/>
                  </a:schemeClr>
                </a:solidFill>
              </a:rPr>
              <a:t>. How </a:t>
            </a:r>
            <a:r>
              <a:rPr lang="en-US" sz="1400" b="1" dirty="0" err="1">
                <a:solidFill>
                  <a:schemeClr val="tx1">
                    <a:lumMod val="65000"/>
                    <a:lumOff val="35000"/>
                  </a:schemeClr>
                </a:solidFill>
              </a:rPr>
              <a:t>Tree.st</a:t>
            </a:r>
            <a:r>
              <a:rPr lang="en-US" sz="1400" b="1" dirty="0">
                <a:solidFill>
                  <a:schemeClr val="tx1">
                    <a:lumMod val="65000"/>
                    <a:lumOff val="35000"/>
                  </a:schemeClr>
                </a:solidFill>
              </a:rPr>
              <a:t> </a:t>
            </a:r>
            <a:r>
              <a:rPr lang="en-US" sz="1400" b="1" dirty="0" smtClean="0">
                <a:solidFill>
                  <a:schemeClr val="tx1">
                    <a:lumMod val="65000"/>
                    <a:lumOff val="35000"/>
                  </a:schemeClr>
                </a:solidFill>
              </a:rPr>
              <a:t>Works</a:t>
            </a:r>
            <a:endParaRPr lang="en-US" sz="1400" dirty="0" smtClean="0">
              <a:solidFill>
                <a:schemeClr val="tx1"/>
              </a:solidFill>
              <a:latin typeface="Arial"/>
              <a:cs typeface="Arial"/>
            </a:endParaRPr>
          </a:p>
        </p:txBody>
      </p:sp>
      <p:sp>
        <p:nvSpPr>
          <p:cNvPr id="8" name="Rectangle 7"/>
          <p:cNvSpPr/>
          <p:nvPr/>
        </p:nvSpPr>
        <p:spPr>
          <a:xfrm>
            <a:off x="4495800" y="4800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7. Competition </a:t>
            </a:r>
            <a:r>
              <a:rPr lang="en-US" sz="1400" b="1" dirty="0">
                <a:solidFill>
                  <a:schemeClr val="tx1">
                    <a:lumMod val="65000"/>
                    <a:lumOff val="35000"/>
                  </a:schemeClr>
                </a:solidFill>
              </a:rPr>
              <a:t>&amp; </a:t>
            </a:r>
            <a:r>
              <a:rPr lang="en-US" sz="1400" b="1" dirty="0" smtClean="0">
                <a:solidFill>
                  <a:schemeClr val="tx1">
                    <a:lumMod val="65000"/>
                    <a:lumOff val="35000"/>
                  </a:schemeClr>
                </a:solidFill>
              </a:rPr>
              <a:t>Monetization</a:t>
            </a:r>
            <a:endParaRPr lang="en-US" sz="1400" b="1" dirty="0">
              <a:solidFill>
                <a:schemeClr val="tx1">
                  <a:lumMod val="65000"/>
                  <a:lumOff val="35000"/>
                </a:schemeClr>
              </a:solidFill>
            </a:endParaRPr>
          </a:p>
        </p:txBody>
      </p:sp>
      <p:sp>
        <p:nvSpPr>
          <p:cNvPr id="9" name="Rectangle 8"/>
          <p:cNvSpPr/>
          <p:nvPr/>
        </p:nvSpPr>
        <p:spPr>
          <a:xfrm>
            <a:off x="4495800" y="5334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8. Team</a:t>
            </a:r>
            <a:endParaRPr lang="en-US" sz="1400" dirty="0" smtClean="0">
              <a:solidFill>
                <a:schemeClr val="tx1"/>
              </a:solidFill>
              <a:latin typeface="Arial"/>
              <a:cs typeface="Arial"/>
            </a:endParaRPr>
          </a:p>
        </p:txBody>
      </p:sp>
      <p:sp>
        <p:nvSpPr>
          <p:cNvPr id="10" name="Rectangle 9"/>
          <p:cNvSpPr/>
          <p:nvPr/>
        </p:nvSpPr>
        <p:spPr>
          <a:xfrm>
            <a:off x="4495800" y="5867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Appendix A-E</a:t>
            </a:r>
            <a:endParaRPr lang="en-US" sz="1400" dirty="0" smtClean="0">
              <a:solidFill>
                <a:schemeClr val="tx1"/>
              </a:solidFill>
              <a:latin typeface="Arial"/>
              <a:cs typeface="Arial"/>
            </a:endParaRPr>
          </a:p>
        </p:txBody>
      </p:sp>
      <p:sp>
        <p:nvSpPr>
          <p:cNvPr id="11" name="Rectangle 10"/>
          <p:cNvSpPr/>
          <p:nvPr/>
        </p:nvSpPr>
        <p:spPr>
          <a:xfrm>
            <a:off x="4495800" y="42672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6. Validation </a:t>
            </a:r>
            <a:r>
              <a:rPr lang="en-US" sz="1400" b="1" dirty="0" smtClean="0">
                <a:solidFill>
                  <a:schemeClr val="tx1">
                    <a:lumMod val="65000"/>
                    <a:lumOff val="35000"/>
                  </a:schemeClr>
                </a:solidFill>
              </a:rPr>
              <a:t>Case </a:t>
            </a:r>
            <a:r>
              <a:rPr lang="en-US" sz="1400" b="1" dirty="0" smtClean="0">
                <a:solidFill>
                  <a:schemeClr val="tx1">
                    <a:lumMod val="65000"/>
                    <a:lumOff val="35000"/>
                  </a:schemeClr>
                </a:solidFill>
              </a:rPr>
              <a:t>Study – MIT</a:t>
            </a:r>
            <a:endParaRPr lang="en-US" sz="1400" dirty="0" smtClean="0">
              <a:solidFill>
                <a:schemeClr val="tx1"/>
              </a:solidFill>
              <a:latin typeface="Arial"/>
              <a:cs typeface="Arial"/>
            </a:endParaRPr>
          </a:p>
        </p:txBody>
      </p:sp>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2" name="Rectangle 11"/>
          <p:cNvSpPr/>
          <p:nvPr/>
        </p:nvSpPr>
        <p:spPr>
          <a:xfrm>
            <a:off x="4495800" y="1054471"/>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Project Overview</a:t>
            </a:r>
            <a:endParaRPr lang="en-US" sz="1400" b="1" dirty="0">
              <a:solidFill>
                <a:schemeClr val="tx1">
                  <a:lumMod val="65000"/>
                  <a:lumOff val="35000"/>
                </a:schemeClr>
              </a:solidFill>
            </a:endParaRPr>
          </a:p>
        </p:txBody>
      </p:sp>
      <p:sp>
        <p:nvSpPr>
          <p:cNvPr id="13" name="Rectangle 12"/>
          <p:cNvSpPr/>
          <p:nvPr/>
        </p:nvSpPr>
        <p:spPr>
          <a:xfrm>
            <a:off x="4495800" y="37429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5. Competitive Edge – Consumer Communities</a:t>
            </a:r>
            <a:endParaRPr lang="en-US" sz="1400" dirty="0" smtClean="0">
              <a:solidFill>
                <a:schemeClr val="tx1"/>
              </a:solidFill>
              <a:latin typeface="Arial"/>
              <a:cs typeface="Arial"/>
            </a:endParaRP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Project Overview</a:t>
            </a: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1" name="Rectangle 10"/>
          <p:cNvSpPr/>
          <p:nvPr/>
        </p:nvSpPr>
        <p:spPr>
          <a:xfrm>
            <a:off x="1181100" y="2517743"/>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MAIN PRODUCT</a:t>
            </a:r>
          </a:p>
        </p:txBody>
      </p:sp>
      <p:sp>
        <p:nvSpPr>
          <p:cNvPr id="12" name="Rectangle 11"/>
          <p:cNvSpPr/>
          <p:nvPr/>
        </p:nvSpPr>
        <p:spPr>
          <a:xfrm>
            <a:off x="1181100" y="40081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INTELLECTUAL PROPERTY</a:t>
            </a:r>
          </a:p>
        </p:txBody>
      </p:sp>
      <p:sp>
        <p:nvSpPr>
          <p:cNvPr id="14" name="Rectangle 13"/>
          <p:cNvSpPr/>
          <p:nvPr/>
        </p:nvSpPr>
        <p:spPr>
          <a:xfrm>
            <a:off x="1181100" y="4541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VALIDATION</a:t>
            </a:r>
          </a:p>
        </p:txBody>
      </p:sp>
      <p:sp>
        <p:nvSpPr>
          <p:cNvPr id="15" name="Rectangle 14"/>
          <p:cNvSpPr/>
          <p:nvPr/>
        </p:nvSpPr>
        <p:spPr>
          <a:xfrm>
            <a:off x="1181100" y="5303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NEXT STEPS</a:t>
            </a:r>
          </a:p>
        </p:txBody>
      </p:sp>
      <p:sp>
        <p:nvSpPr>
          <p:cNvPr id="18" name="Rectangle 17"/>
          <p:cNvSpPr/>
          <p:nvPr/>
        </p:nvSpPr>
        <p:spPr>
          <a:xfrm>
            <a:off x="1943100" y="2956578"/>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VIDEOS</a:t>
            </a:r>
          </a:p>
        </p:txBody>
      </p:sp>
      <p:sp>
        <p:nvSpPr>
          <p:cNvPr id="2" name="TextBox 1"/>
          <p:cNvSpPr txBox="1"/>
          <p:nvPr/>
        </p:nvSpPr>
        <p:spPr>
          <a:xfrm>
            <a:off x="4076700" y="2423178"/>
            <a:ext cx="3174449" cy="369332"/>
          </a:xfrm>
          <a:prstGeom prst="rect">
            <a:avLst/>
          </a:prstGeom>
          <a:noFill/>
        </p:spPr>
        <p:txBody>
          <a:bodyPr wrap="square" rtlCol="0">
            <a:spAutoFit/>
          </a:bodyPr>
          <a:lstStyle/>
          <a:p>
            <a:r>
              <a:rPr lang="en-US" dirty="0" smtClean="0">
                <a:solidFill>
                  <a:schemeClr val="tx1">
                    <a:lumMod val="75000"/>
                    <a:lumOff val="25000"/>
                  </a:schemeClr>
                </a:solidFill>
              </a:rPr>
              <a:t>Developed, </a:t>
            </a:r>
            <a:r>
              <a:rPr lang="en-US" dirty="0" smtClean="0">
                <a:solidFill>
                  <a:schemeClr val="tx1">
                    <a:lumMod val="75000"/>
                    <a:lumOff val="25000"/>
                  </a:schemeClr>
                </a:solidFill>
                <a:hlinkClick r:id="rId2"/>
              </a:rPr>
              <a:t>http://www.tree.st</a:t>
            </a:r>
            <a:endParaRPr lang="en-US" dirty="0">
              <a:solidFill>
                <a:schemeClr val="tx1">
                  <a:lumMod val="75000"/>
                  <a:lumOff val="25000"/>
                </a:schemeClr>
              </a:solidFill>
            </a:endParaRPr>
          </a:p>
        </p:txBody>
      </p:sp>
      <p:sp>
        <p:nvSpPr>
          <p:cNvPr id="21" name="TextBox 20"/>
          <p:cNvSpPr txBox="1"/>
          <p:nvPr/>
        </p:nvSpPr>
        <p:spPr>
          <a:xfrm>
            <a:off x="4076700" y="2866484"/>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3"/>
              </a:rPr>
              <a:t>http://www.tree.st/d/how</a:t>
            </a:r>
            <a:endParaRPr lang="en-US" dirty="0">
              <a:solidFill>
                <a:schemeClr val="tx1">
                  <a:lumMod val="75000"/>
                  <a:lumOff val="25000"/>
                </a:schemeClr>
              </a:solidFill>
            </a:endParaRPr>
          </a:p>
        </p:txBody>
      </p:sp>
      <p:sp>
        <p:nvSpPr>
          <p:cNvPr id="22" name="TextBox 21"/>
          <p:cNvSpPr txBox="1"/>
          <p:nvPr/>
        </p:nvSpPr>
        <p:spPr>
          <a:xfrm>
            <a:off x="4076700" y="3918061"/>
            <a:ext cx="3174449" cy="369332"/>
          </a:xfrm>
          <a:prstGeom prst="rect">
            <a:avLst/>
          </a:prstGeom>
          <a:noFill/>
        </p:spPr>
        <p:txBody>
          <a:bodyPr wrap="square" rtlCol="0">
            <a:spAutoFit/>
          </a:bodyPr>
          <a:lstStyle/>
          <a:p>
            <a:r>
              <a:rPr lang="en-US" dirty="0" smtClean="0">
                <a:solidFill>
                  <a:schemeClr val="tx1">
                    <a:lumMod val="75000"/>
                    <a:lumOff val="25000"/>
                  </a:schemeClr>
                </a:solidFill>
              </a:rPr>
              <a:t>1 Provisional</a:t>
            </a:r>
            <a:endParaRPr lang="en-US" dirty="0">
              <a:solidFill>
                <a:schemeClr val="tx1">
                  <a:lumMod val="75000"/>
                  <a:lumOff val="25000"/>
                </a:schemeClr>
              </a:solidFill>
            </a:endParaRPr>
          </a:p>
        </p:txBody>
      </p:sp>
      <p:sp>
        <p:nvSpPr>
          <p:cNvPr id="24" name="TextBox 23"/>
          <p:cNvSpPr txBox="1"/>
          <p:nvPr/>
        </p:nvSpPr>
        <p:spPr>
          <a:xfrm>
            <a:off x="4076700" y="4416039"/>
            <a:ext cx="3174449" cy="646331"/>
          </a:xfrm>
          <a:prstGeom prst="rect">
            <a:avLst/>
          </a:prstGeom>
          <a:noFill/>
        </p:spPr>
        <p:txBody>
          <a:bodyPr wrap="square" rtlCol="0">
            <a:spAutoFit/>
          </a:bodyPr>
          <a:lstStyle/>
          <a:p>
            <a:r>
              <a:rPr lang="en-US" dirty="0" smtClean="0">
                <a:solidFill>
                  <a:schemeClr val="tx1">
                    <a:lumMod val="75000"/>
                    <a:lumOff val="25000"/>
                  </a:schemeClr>
                </a:solidFill>
              </a:rPr>
              <a:t>Tested with 700+ users</a:t>
            </a:r>
          </a:p>
          <a:p>
            <a:r>
              <a:rPr lang="en-US" dirty="0" smtClean="0">
                <a:solidFill>
                  <a:schemeClr val="tx1">
                    <a:lumMod val="75000"/>
                    <a:lumOff val="25000"/>
                  </a:schemeClr>
                </a:solidFill>
              </a:rPr>
              <a:t>Product-market-fit shown</a:t>
            </a:r>
            <a:endParaRPr lang="en-US" dirty="0">
              <a:solidFill>
                <a:schemeClr val="tx1">
                  <a:lumMod val="75000"/>
                  <a:lumOff val="25000"/>
                </a:schemeClr>
              </a:solidFill>
            </a:endParaRPr>
          </a:p>
        </p:txBody>
      </p:sp>
      <p:sp>
        <p:nvSpPr>
          <p:cNvPr id="25" name="TextBox 24"/>
          <p:cNvSpPr txBox="1"/>
          <p:nvPr/>
        </p:nvSpPr>
        <p:spPr>
          <a:xfrm>
            <a:off x="4076700" y="5200471"/>
            <a:ext cx="3886200" cy="1200329"/>
          </a:xfrm>
          <a:prstGeom prst="rect">
            <a:avLst/>
          </a:prstGeom>
          <a:noFill/>
        </p:spPr>
        <p:txBody>
          <a:bodyPr wrap="square" rtlCol="0">
            <a:spAutoFit/>
          </a:bodyPr>
          <a:lstStyle/>
          <a:p>
            <a:r>
              <a:rPr lang="en-US" dirty="0" smtClean="0">
                <a:solidFill>
                  <a:schemeClr val="tx1">
                    <a:lumMod val="75000"/>
                    <a:lumOff val="25000"/>
                  </a:schemeClr>
                </a:solidFill>
              </a:rPr>
              <a:t>Develop commercialization page</a:t>
            </a:r>
          </a:p>
          <a:p>
            <a:r>
              <a:rPr lang="en-US" dirty="0" smtClean="0">
                <a:solidFill>
                  <a:schemeClr val="tx1">
                    <a:lumMod val="75000"/>
                    <a:lumOff val="25000"/>
                  </a:schemeClr>
                </a:solidFill>
              </a:rPr>
              <a:t>Develop marketing material</a:t>
            </a:r>
          </a:p>
          <a:p>
            <a:r>
              <a:rPr lang="en-US" dirty="0" smtClean="0">
                <a:solidFill>
                  <a:schemeClr val="tx1">
                    <a:lumMod val="75000"/>
                    <a:lumOff val="25000"/>
                  </a:schemeClr>
                </a:solidFill>
              </a:rPr>
              <a:t>Develop sales funnel</a:t>
            </a:r>
          </a:p>
          <a:p>
            <a:r>
              <a:rPr lang="en-US" dirty="0" smtClean="0">
                <a:solidFill>
                  <a:schemeClr val="tx1">
                    <a:lumMod val="75000"/>
                    <a:lumOff val="25000"/>
                  </a:schemeClr>
                </a:solidFill>
              </a:rPr>
              <a:t>Customer-acquisition validation</a:t>
            </a:r>
          </a:p>
        </p:txBody>
      </p:sp>
      <p:sp>
        <p:nvSpPr>
          <p:cNvPr id="26" name="Rectangle 25"/>
          <p:cNvSpPr/>
          <p:nvPr/>
        </p:nvSpPr>
        <p:spPr>
          <a:xfrm>
            <a:off x="1955611" y="3391352"/>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COMMUNITY</a:t>
            </a:r>
          </a:p>
        </p:txBody>
      </p:sp>
      <p:sp>
        <p:nvSpPr>
          <p:cNvPr id="27" name="TextBox 26"/>
          <p:cNvSpPr txBox="1"/>
          <p:nvPr/>
        </p:nvSpPr>
        <p:spPr>
          <a:xfrm>
            <a:off x="4089211" y="3301258"/>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4"/>
              </a:rPr>
              <a:t>http://www.tree.st/mit</a:t>
            </a:r>
            <a:endParaRPr lang="en-US" dirty="0">
              <a:solidFill>
                <a:schemeClr val="tx1">
                  <a:lumMod val="75000"/>
                  <a:lumOff val="25000"/>
                </a:schemeClr>
              </a:solidFill>
            </a:endParaRPr>
          </a:p>
        </p:txBody>
      </p:sp>
      <p:sp>
        <p:nvSpPr>
          <p:cNvPr id="28" name="Rectangle 27"/>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In the span of one year, </a:t>
            </a:r>
            <a:r>
              <a:rPr lang="en-US" sz="2000" b="1" dirty="0" err="1" smtClean="0">
                <a:solidFill>
                  <a:schemeClr val="bg1"/>
                </a:solidFill>
              </a:rPr>
              <a:t>Tree.st’s</a:t>
            </a:r>
            <a:r>
              <a:rPr lang="en-US" sz="2000" b="1" dirty="0" smtClean="0">
                <a:solidFill>
                  <a:schemeClr val="bg1"/>
                </a:solidFill>
              </a:rPr>
              <a:t> main product was developed from the ground up via 60+ face-to-face interviews</a:t>
            </a:r>
            <a:endParaRPr lang="en-US" sz="2000" dirty="0">
              <a:solidFill>
                <a:schemeClr val="bg1"/>
              </a:solidFill>
            </a:endParaRPr>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Humans are social beings. To socialize, we group ourselves based on the traits we find in the people around us</a:t>
            </a:r>
            <a:endParaRPr lang="en-US" sz="2000" dirty="0">
              <a:solidFill>
                <a:schemeClr val="bg1"/>
              </a:solidFill>
            </a:endParaRPr>
          </a:p>
        </p:txBody>
      </p:sp>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Why Social Discovery?</a:t>
            </a: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800600"/>
            <a:ext cx="2743200" cy="1015663"/>
          </a:xfrm>
          <a:prstGeom prst="rect">
            <a:avLst/>
          </a:prstGeom>
          <a:noFill/>
          <a:effectLst/>
        </p:spPr>
        <p:txBody>
          <a:bodyPr wrap="square" rtlCol="0">
            <a:spAutoFit/>
          </a:bodyPr>
          <a:lstStyle/>
          <a:p>
            <a:r>
              <a:rPr lang="en-US" sz="1500" dirty="0" smtClean="0">
                <a:solidFill>
                  <a:schemeClr val="tx1">
                    <a:lumMod val="75000"/>
                    <a:lumOff val="25000"/>
                  </a:schemeClr>
                </a:solidFill>
              </a:rPr>
              <a:t>Vision allowed the caveman to see physical traits in others to build teams to achieve goals and innovate</a:t>
            </a:r>
            <a:endParaRPr lang="en-US" sz="1500" dirty="0">
              <a:solidFill>
                <a:schemeClr val="tx1">
                  <a:lumMod val="75000"/>
                  <a:lumOff val="25000"/>
                </a:schemeClr>
              </a:solidFill>
            </a:endParaRPr>
          </a:p>
        </p:txBody>
      </p:sp>
      <p:sp>
        <p:nvSpPr>
          <p:cNvPr id="10" name="TextBox 9"/>
          <p:cNvSpPr txBox="1"/>
          <p:nvPr/>
        </p:nvSpPr>
        <p:spPr>
          <a:xfrm>
            <a:off x="5257800" y="4800600"/>
            <a:ext cx="2819400" cy="1246495"/>
          </a:xfrm>
          <a:prstGeom prst="rect">
            <a:avLst/>
          </a:prstGeom>
          <a:noFill/>
          <a:effectLst/>
        </p:spPr>
        <p:txBody>
          <a:bodyPr wrap="square" rtlCol="0">
            <a:spAutoFit/>
          </a:bodyPr>
          <a:lstStyle/>
          <a:p>
            <a:r>
              <a:rPr lang="en-US" sz="1500" dirty="0" smtClean="0">
                <a:solidFill>
                  <a:schemeClr val="tx1">
                    <a:lumMod val="75000"/>
                    <a:lumOff val="25000"/>
                  </a:schemeClr>
                </a:solidFill>
              </a:rPr>
              <a:t>Today we are blind, as there are few tools for individuals in </a:t>
            </a:r>
            <a:r>
              <a:rPr lang="en-US" sz="1500" dirty="0" smtClean="0">
                <a:solidFill>
                  <a:schemeClr val="tx1">
                    <a:lumMod val="75000"/>
                    <a:lumOff val="25000"/>
                  </a:schemeClr>
                </a:solidFill>
              </a:rPr>
              <a:t>organizations to </a:t>
            </a:r>
            <a:r>
              <a:rPr lang="en-US" sz="1500" dirty="0" smtClean="0">
                <a:solidFill>
                  <a:schemeClr val="tx1">
                    <a:lumMod val="75000"/>
                    <a:lumOff val="25000"/>
                  </a:schemeClr>
                </a:solidFill>
              </a:rPr>
              <a:t>find one another based on knowledge or intellectual traits</a:t>
            </a:r>
            <a:endParaRPr lang="en-US" sz="1500" dirty="0">
              <a:solidFill>
                <a:schemeClr val="tx1">
                  <a:lumMod val="75000"/>
                  <a:lumOff val="25000"/>
                </a:schemeClr>
              </a:solidFill>
            </a:endParaRP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Problem Summary</a:t>
            </a:r>
          </a:p>
        </p:txBody>
      </p:sp>
      <p:sp>
        <p:nvSpPr>
          <p:cNvPr id="2" name="Rectangle 1"/>
          <p:cNvSpPr/>
          <p:nvPr/>
        </p:nvSpPr>
        <p:spPr>
          <a:xfrm>
            <a:off x="457200" y="618736"/>
            <a:ext cx="6400800" cy="5909311"/>
          </a:xfrm>
          <a:prstGeom prst="rect">
            <a:avLst/>
          </a:prstGeom>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pic>
        <p:nvPicPr>
          <p:cNvPr id="3" name="Picture 2"/>
          <p:cNvPicPr>
            <a:picLocks noChangeAspect="1"/>
          </p:cNvPicPr>
          <p:nvPr/>
        </p:nvPicPr>
        <p:blipFill>
          <a:blip r:embed="rId2"/>
          <a:stretch>
            <a:fillRect/>
          </a:stretch>
        </p:blipFill>
        <p:spPr>
          <a:xfrm>
            <a:off x="7239000" y="685800"/>
            <a:ext cx="1625600" cy="1625600"/>
          </a:xfrm>
          <a:prstGeom prst="rect">
            <a:avLst/>
          </a:prstGeom>
        </p:spPr>
      </p:pic>
      <p:pic>
        <p:nvPicPr>
          <p:cNvPr id="4" name="Picture 3"/>
          <p:cNvPicPr>
            <a:picLocks noChangeAspect="1"/>
          </p:cNvPicPr>
          <p:nvPr/>
        </p:nvPicPr>
        <p:blipFill>
          <a:blip r:embed="rId3"/>
          <a:stretch>
            <a:fillRect/>
          </a:stretch>
        </p:blipFill>
        <p:spPr>
          <a:xfrm rot="21106256">
            <a:off x="7380051" y="3227133"/>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rot="536116">
            <a:off x="7575079" y="4352393"/>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2" name="Title 1"/>
          <p:cNvSpPr>
            <a:spLocks noGrp="1"/>
          </p:cNvSpPr>
          <p:nvPr>
            <p:ph type="title"/>
          </p:nvPr>
        </p:nvSpPr>
        <p:spPr>
          <a:xfrm>
            <a:off x="76200" y="76200"/>
            <a:ext cx="68580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How </a:t>
            </a:r>
            <a:r>
              <a:rPr lang="en-US" sz="2000" b="1" dirty="0" err="1" smtClean="0">
                <a:solidFill>
                  <a:schemeClr val="tx1">
                    <a:lumMod val="65000"/>
                    <a:lumOff val="35000"/>
                  </a:schemeClr>
                </a:solidFill>
              </a:rPr>
              <a:t>Tree.st</a:t>
            </a:r>
            <a:r>
              <a:rPr lang="en-US" sz="2000" b="1" dirty="0" smtClean="0">
                <a:solidFill>
                  <a:schemeClr val="tx1">
                    <a:lumMod val="65000"/>
                    <a:lumOff val="35000"/>
                  </a:schemeClr>
                </a:solidFill>
              </a:rPr>
              <a:t> Works</a:t>
            </a:r>
            <a:endParaRPr lang="en-US" sz="2000" b="1" dirty="0">
              <a:solidFill>
                <a:schemeClr val="tx1">
                  <a:lumMod val="65000"/>
                  <a:lumOff val="35000"/>
                </a:schemeClr>
              </a:solidFil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a:t>
            </a:r>
            <a:r>
              <a:rPr lang="en-US" sz="1100" dirty="0" smtClean="0">
                <a:solidFill>
                  <a:schemeClr val="bg1"/>
                </a:solidFill>
                <a:latin typeface="Arial"/>
                <a:cs typeface="Arial"/>
              </a:rPr>
              <a:t>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a:t>
            </a:r>
            <a:r>
              <a:rPr lang="en-US" sz="1100" dirty="0" smtClean="0">
                <a:solidFill>
                  <a:schemeClr val="bg1"/>
                </a:solidFill>
                <a:latin typeface="Arial"/>
                <a:cs typeface="Arial"/>
              </a:rPr>
              <a:t>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a:t>
            </a:r>
            <a:r>
              <a:rPr lang="en-US" sz="1100" dirty="0" smtClean="0">
                <a:solidFill>
                  <a:srgbClr val="FFFFFF"/>
                </a:solidFill>
                <a:latin typeface="Arial"/>
                <a:cs typeface="Arial"/>
              </a:rPr>
              <a:t>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a:t>
            </a:r>
            <a:r>
              <a:rPr lang="en-US" sz="1100" dirty="0" smtClean="0">
                <a:solidFill>
                  <a:srgbClr val="FFFFFF"/>
                </a:solidFill>
                <a:latin typeface="Arial"/>
                <a:cs typeface="Arial"/>
              </a:rPr>
              <a:t>“smart” groups – groups that automatically subscribe members that match a desired set </a:t>
            </a:r>
            <a:r>
              <a:rPr lang="en-US" sz="1100" dirty="0" smtClean="0">
                <a:solidFill>
                  <a:srgbClr val="FFFFFF"/>
                </a:solidFill>
                <a:latin typeface="Arial"/>
                <a:cs typeface="Arial"/>
              </a:rPr>
              <a:t>of </a:t>
            </a:r>
            <a:r>
              <a:rPr lang="en-US" sz="1100" dirty="0" smtClean="0">
                <a:solidFill>
                  <a:srgbClr val="FFFFFF"/>
                </a:solidFill>
                <a:latin typeface="Arial"/>
                <a:cs typeface="Arial"/>
              </a:rPr>
              <a:t>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a:t>
            </a:r>
            <a:r>
              <a:rPr lang="en-US" sz="1100" dirty="0" smtClean="0">
                <a:solidFill>
                  <a:srgbClr val="FFFFFF"/>
                </a:solidFill>
                <a:latin typeface="Arial"/>
                <a:cs typeface="Arial"/>
              </a:rPr>
              <a:t>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a:t>
            </a:r>
            <a:r>
              <a:rPr lang="en-US" sz="1500" dirty="0" smtClean="0">
                <a:solidFill>
                  <a:schemeClr val="tx1">
                    <a:lumMod val="75000"/>
                    <a:lumOff val="25000"/>
                  </a:schemeClr>
                </a:solidFill>
              </a:rPr>
              <a:t>purpose. Via </a:t>
            </a:r>
            <a:r>
              <a:rPr lang="en-US" sz="1500" dirty="0" smtClean="0">
                <a:solidFill>
                  <a:schemeClr val="tx1">
                    <a:lumMod val="75000"/>
                    <a:lumOff val="25000"/>
                  </a:schemeClr>
                </a:solidFill>
              </a:rPr>
              <a:t>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a:t>
            </a:r>
            <a:r>
              <a:rPr lang="en-US" sz="1500" dirty="0" smtClean="0">
                <a:solidFill>
                  <a:schemeClr val="tx1">
                    <a:lumMod val="75000"/>
                    <a:lumOff val="25000"/>
                  </a:schemeClr>
                </a:solidFill>
              </a:rPr>
              <a:t>competitions we </a:t>
            </a:r>
            <a:r>
              <a:rPr lang="en-US" sz="1500" dirty="0" smtClean="0">
                <a:solidFill>
                  <a:schemeClr val="tx1">
                    <a:lumMod val="75000"/>
                    <a:lumOff val="25000"/>
                  </a:schemeClr>
                </a:solidFill>
              </a:rPr>
              <a:t>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8" name="TextBox 27"/>
          <p:cNvSpPr txBox="1"/>
          <p:nvPr/>
        </p:nvSpPr>
        <p:spPr>
          <a:xfrm>
            <a:off x="381000" y="685800"/>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t>
            </a:r>
            <a:r>
              <a:rPr lang="en-US" sz="1400" dirty="0" smtClean="0">
                <a:solidFill>
                  <a:schemeClr val="bg1">
                    <a:lumMod val="50000"/>
                  </a:schemeClr>
                </a:solidFill>
              </a:rPr>
              <a:t>a medium where members can </a:t>
            </a:r>
            <a:r>
              <a:rPr lang="en-US" sz="1400" dirty="0" smtClean="0">
                <a:solidFill>
                  <a:schemeClr val="bg1">
                    <a:lumMod val="50000"/>
                  </a:schemeClr>
                </a:solidFill>
              </a:rPr>
              <a:t>find one another</a:t>
            </a:r>
            <a:endParaRPr lang="en-US" sz="1400" dirty="0" smtClean="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a:t>
            </a:r>
            <a:r>
              <a:rPr lang="en-US" sz="1400" dirty="0" smtClean="0">
                <a:solidFill>
                  <a:schemeClr val="bg1">
                    <a:lumMod val="50000"/>
                  </a:schemeClr>
                </a:solidFill>
              </a:rPr>
              <a:t>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Competitive Edge – Professional Networks</a:t>
            </a:r>
            <a:endParaRPr lang="en-US" sz="2000" b="1" dirty="0">
              <a:solidFill>
                <a:schemeClr val="tx1">
                  <a:lumMod val="65000"/>
                  <a:lumOff val="35000"/>
                </a:schemeClr>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13112"/>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13112"/>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13112"/>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76538" y="3810000"/>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617577"/>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a:t>
            </a:r>
            <a:r>
              <a:rPr lang="en-US" sz="1500" dirty="0" smtClean="0">
                <a:solidFill>
                  <a:schemeClr val="tx1">
                    <a:lumMod val="75000"/>
                    <a:lumOff val="25000"/>
                  </a:schemeClr>
                </a:solidFill>
              </a:rPr>
              <a:t>broad qualities </a:t>
            </a:r>
            <a:r>
              <a:rPr lang="en-US" sz="1500" dirty="0" smtClean="0">
                <a:solidFill>
                  <a:schemeClr val="tx1">
                    <a:lumMod val="75000"/>
                    <a:lumOff val="25000"/>
                  </a:schemeClr>
                </a:solidFill>
              </a:rPr>
              <a:t>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a:t>
            </a:r>
            <a:r>
              <a:rPr lang="en-US" sz="1500" dirty="0" smtClean="0">
                <a:solidFill>
                  <a:schemeClr val="tx1">
                    <a:lumMod val="75000"/>
                    <a:lumOff val="25000"/>
                  </a:schemeClr>
                </a:solidFill>
              </a:rPr>
              <a:t>can gather any number of micro</a:t>
            </a:r>
            <a:r>
              <a:rPr lang="en-US" sz="1500" dirty="0" smtClean="0">
                <a:solidFill>
                  <a:schemeClr val="tx1">
                    <a:lumMod val="75000"/>
                    <a:lumOff val="25000"/>
                  </a:schemeClr>
                </a:solidFill>
              </a:rPr>
              <a:t>-level qualities specific for each profession, enabling professionals to find one another via complex </a:t>
            </a:r>
            <a:r>
              <a:rPr lang="en-US" sz="1500" dirty="0" smtClean="0">
                <a:solidFill>
                  <a:schemeClr val="tx1">
                    <a:lumMod val="75000"/>
                    <a:lumOff val="25000"/>
                  </a:schemeClr>
                </a:solidFill>
              </a:rPr>
              <a:t>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a:t>
            </a:r>
            <a:r>
              <a:rPr lang="en-US" sz="1500" dirty="0" smtClean="0">
                <a:solidFill>
                  <a:schemeClr val="tx1">
                    <a:lumMod val="75000"/>
                    <a:lumOff val="25000"/>
                  </a:schemeClr>
                </a:solidFill>
              </a:rPr>
              <a:t>profession-</a:t>
            </a:r>
            <a:r>
              <a:rPr lang="en-US" sz="1500" dirty="0" smtClean="0">
                <a:solidFill>
                  <a:schemeClr val="tx1">
                    <a:lumMod val="75000"/>
                    <a:lumOff val="25000"/>
                  </a:schemeClr>
                </a:solidFill>
              </a:rPr>
              <a:t>specific </a:t>
            </a:r>
            <a:r>
              <a:rPr lang="en-US" sz="1500" dirty="0" smtClean="0">
                <a:solidFill>
                  <a:schemeClr val="tx1">
                    <a:lumMod val="75000"/>
                    <a:lumOff val="25000"/>
                  </a:schemeClr>
                </a:solidFill>
              </a:rPr>
              <a:t>communities:</a:t>
            </a:r>
            <a:endParaRPr lang="en-US" sz="1500" dirty="0" smtClean="0">
              <a:solidFill>
                <a:schemeClr val="tx1">
                  <a:lumMod val="75000"/>
                  <a:lumOff val="25000"/>
                </a:schemeClr>
              </a:solidFill>
            </a:endParaRP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a:t>
            </a:r>
            <a:r>
              <a:rPr lang="en-US" sz="1500" i="1" dirty="0" smtClean="0">
                <a:solidFill>
                  <a:schemeClr val="tx1">
                    <a:lumMod val="75000"/>
                    <a:lumOff val="25000"/>
                  </a:schemeClr>
                </a:solidFill>
              </a:rPr>
              <a:t>curricula. All </a:t>
            </a:r>
            <a:r>
              <a:rPr lang="en-US" sz="1500" i="1" dirty="0" smtClean="0">
                <a:solidFill>
                  <a:schemeClr val="tx1">
                    <a:lumMod val="75000"/>
                    <a:lumOff val="25000"/>
                  </a:schemeClr>
                </a:solidFill>
              </a:rPr>
              <a:t>anesthesiologists that use XYZ drug could find one another and discuss patient side-</a:t>
            </a:r>
            <a:r>
              <a:rPr lang="en-US" sz="1500" i="1" dirty="0" smtClean="0">
                <a:solidFill>
                  <a:schemeClr val="tx1">
                    <a:lumMod val="75000"/>
                    <a:lumOff val="25000"/>
                  </a:schemeClr>
                </a:solidFill>
              </a:rPr>
              <a:t>effects. All </a:t>
            </a:r>
            <a:r>
              <a:rPr lang="en-US" sz="1500" i="1" dirty="0" smtClean="0">
                <a:solidFill>
                  <a:schemeClr val="tx1">
                    <a:lumMod val="75000"/>
                    <a:lumOff val="25000"/>
                  </a:schemeClr>
                </a:solidFill>
              </a:rPr>
              <a:t>MBA students nationwide could find each other based on interests, goals, </a:t>
            </a:r>
            <a:r>
              <a:rPr lang="en-US" sz="1500" i="1" dirty="0" smtClean="0">
                <a:solidFill>
                  <a:schemeClr val="tx1">
                    <a:lumMod val="75000"/>
                    <a:lumOff val="25000"/>
                  </a:schemeClr>
                </a:solidFill>
              </a:rPr>
              <a:t>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endParaRPr lang="en-US" sz="1500" dirty="0" smtClean="0">
              <a:solidFill>
                <a:schemeClr val="tx1">
                  <a:lumMod val="75000"/>
                  <a:lumOff val="25000"/>
                </a:schemeClr>
              </a:solidFill>
            </a:endParaRP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a:t>
            </a:r>
            <a:r>
              <a:rPr lang="en-US" sz="2000" b="1" dirty="0" smtClean="0">
                <a:solidFill>
                  <a:schemeClr val="tx1">
                    <a:lumMod val="65000"/>
                    <a:lumOff val="35000"/>
                  </a:schemeClr>
                </a:solidFill>
              </a:rPr>
              <a:t>Edge – Consumer Communities</a:t>
            </a:r>
            <a:endParaRPr lang="en-US" sz="2000" b="1" dirty="0">
              <a:solidFill>
                <a:schemeClr val="tx1">
                  <a:lumMod val="65000"/>
                  <a:lumOff val="35000"/>
                </a:schemeClr>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475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a:t>
            </a:r>
            <a:r>
              <a:rPr lang="en-US" sz="1500" dirty="0" smtClean="0">
                <a:solidFill>
                  <a:schemeClr val="tx1">
                    <a:lumMod val="75000"/>
                    <a:lumOff val="25000"/>
                  </a:schemeClr>
                </a:solidFill>
              </a:rPr>
              <a:t>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173" name="Rounded Rectangle 172"/>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4" name="Rounded Rectangle 173"/>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5" name="TextBox 174"/>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76" name="TextBox 175"/>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77" name="TextBox 176"/>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066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685365"/>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461302"/>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27" name="Title 1"/>
          <p:cNvSpPr txBox="1">
            <a:spLocks/>
          </p:cNvSpPr>
          <p:nvPr/>
        </p:nvSpPr>
        <p:spPr>
          <a:xfrm>
            <a:off x="76200" y="7620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Validation Case Study – MIT</a:t>
            </a:r>
            <a:endParaRPr lang="en-US" sz="2000" b="1" dirty="0">
              <a:solidFill>
                <a:schemeClr val="tx1">
                  <a:lumMod val="65000"/>
                  <a:lumOff val="35000"/>
                </a:schemeClr>
              </a:solidFill>
            </a:endParaRPr>
          </a:p>
        </p:txBody>
      </p:sp>
      <p:sp>
        <p:nvSpPr>
          <p:cNvPr id="3" name="Rectangle 2"/>
          <p:cNvSpPr/>
          <p:nvPr/>
        </p:nvSpPr>
        <p:spPr>
          <a:xfrm>
            <a:off x="1600200" y="3047255"/>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715905"/>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4971365"/>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085165"/>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3899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371600"/>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591235"/>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403973"/>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085165"/>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43" name="TextBox 4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3001</TotalTime>
  <Words>2577</Words>
  <Application>Microsoft Macintosh PowerPoint</Application>
  <PresentationFormat>On-screen Show (4:3)</PresentationFormat>
  <Paragraphs>238</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Tree.st / How Tree.st Works</vt:lpstr>
      <vt:lpstr>Tree.st / Competitive Edge – Professional Networks</vt:lpstr>
      <vt:lpstr>Tree.st / Competitive Edge – Consumer Communities</vt:lpstr>
      <vt:lpstr>PowerPoint Presentation</vt:lpstr>
      <vt:lpstr>PowerPoint Presentation</vt:lpstr>
      <vt:lpstr>Tree.st / Team</vt:lpstr>
      <vt:lpstr>PowerPoint Presentation</vt:lpstr>
      <vt:lpstr>Tree.st / Appendix A – Data Gathering</vt:lpstr>
      <vt:lpstr>Tree.st / Appendix B – People Finder</vt:lpstr>
      <vt:lpstr>Tree.st / Appendix C – Smart Groups</vt:lpstr>
      <vt:lpstr>Tree.st / Appendix D – Shared Feed</vt:lpstr>
      <vt:lpstr>Tree.st / Appendix E - Financials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402</cp:revision>
  <cp:lastPrinted>2012-11-18T03:59:53Z</cp:lastPrinted>
  <dcterms:created xsi:type="dcterms:W3CDTF">2006-08-16T00:00:00Z</dcterms:created>
  <dcterms:modified xsi:type="dcterms:W3CDTF">2012-11-19T05:46:45Z</dcterms:modified>
</cp:coreProperties>
</file>